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24"/>
  </p:notesMasterIdLst>
  <p:handoutMasterIdLst>
    <p:handoutMasterId r:id="rId25"/>
  </p:handoutMasterIdLst>
  <p:sldIdLst>
    <p:sldId id="884" r:id="rId6"/>
    <p:sldId id="886" r:id="rId7"/>
    <p:sldId id="887" r:id="rId8"/>
    <p:sldId id="883" r:id="rId9"/>
    <p:sldId id="881" r:id="rId10"/>
    <p:sldId id="437" r:id="rId11"/>
    <p:sldId id="872" r:id="rId12"/>
    <p:sldId id="838" r:id="rId13"/>
    <p:sldId id="891" r:id="rId14"/>
    <p:sldId id="865" r:id="rId15"/>
    <p:sldId id="419" r:id="rId16"/>
    <p:sldId id="846" r:id="rId17"/>
    <p:sldId id="324" r:id="rId18"/>
    <p:sldId id="848" r:id="rId19"/>
    <p:sldId id="427" r:id="rId20"/>
    <p:sldId id="892" r:id="rId21"/>
    <p:sldId id="844" r:id="rId22"/>
    <p:sldId id="870" r:id="rId23"/>
  </p:sldIdLst>
  <p:sldSz cx="12192000" cy="6858000"/>
  <p:notesSz cx="6669088"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A27EE545-D9F1-4D8E-95D4-A49883323283}">
          <p14:sldIdLst>
            <p14:sldId id="884"/>
            <p14:sldId id="886"/>
            <p14:sldId id="887"/>
            <p14:sldId id="883"/>
            <p14:sldId id="881"/>
            <p14:sldId id="437"/>
            <p14:sldId id="872"/>
            <p14:sldId id="838"/>
            <p14:sldId id="891"/>
            <p14:sldId id="865"/>
            <p14:sldId id="419"/>
            <p14:sldId id="846"/>
            <p14:sldId id="324"/>
            <p14:sldId id="848"/>
            <p14:sldId id="427"/>
            <p14:sldId id="892"/>
            <p14:sldId id="844"/>
            <p14:sldId id="870"/>
          </p14:sldIdLst>
        </p14:section>
        <p14:section name="Naamloze sectie" id="{E84DF944-A407-48AC-B4EE-2E904582563F}">
          <p14:sldIdLst/>
        </p14:section>
        <p14:section name="Naamloze sectie" id="{8295B0D7-3A94-41F5-A379-083197D35A7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6F7396-8DD1-CDD8-2A8C-B298BF323DDB}" name="Milou Eppink" initials="ME" userId="S::eppimi@Trimbos.nl::bffaa419-367f-4e90-9f7e-873600d21b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63"/>
    <a:srgbClr val="4D2257"/>
    <a:srgbClr val="1F5D77"/>
    <a:srgbClr val="3EB0BF"/>
    <a:srgbClr val="D3D8E1"/>
    <a:srgbClr val="90CEE0"/>
    <a:srgbClr val="EAF4F8"/>
    <a:srgbClr val="71AFE0"/>
    <a:srgbClr val="42C8D8"/>
    <a:srgbClr val="7F88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75" autoAdjust="0"/>
    <p:restoredTop sz="59796" autoAdjust="0"/>
  </p:normalViewPr>
  <p:slideViewPr>
    <p:cSldViewPr snapToGrid="0">
      <p:cViewPr varScale="1">
        <p:scale>
          <a:sx n="57" d="100"/>
          <a:sy n="57" d="100"/>
        </p:scale>
        <p:origin x="1077" y="4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inne Juch" userId="150cfc0c-0986-4ec8-9a4e-cd859ecae18b" providerId="ADAL" clId="{C1F7DFAA-091C-48ED-A46C-435D7F2B6818}"/>
    <pc:docChg chg="custSel modSld">
      <pc:chgData name="Corinne Juch" userId="150cfc0c-0986-4ec8-9a4e-cd859ecae18b" providerId="ADAL" clId="{C1F7DFAA-091C-48ED-A46C-435D7F2B6818}" dt="2024-03-23T17:11:58.508" v="0" actId="27636"/>
      <pc:docMkLst>
        <pc:docMk/>
      </pc:docMkLst>
      <pc:sldChg chg="modSp mod">
        <pc:chgData name="Corinne Juch" userId="150cfc0c-0986-4ec8-9a4e-cd859ecae18b" providerId="ADAL" clId="{C1F7DFAA-091C-48ED-A46C-435D7F2B6818}" dt="2024-03-23T17:11:58.508" v="0" actId="27636"/>
        <pc:sldMkLst>
          <pc:docMk/>
          <pc:sldMk cId="2688931127" sldId="419"/>
        </pc:sldMkLst>
        <pc:spChg chg="mod">
          <ac:chgData name="Corinne Juch" userId="150cfc0c-0986-4ec8-9a4e-cd859ecae18b" providerId="ADAL" clId="{C1F7DFAA-091C-48ED-A46C-435D7F2B6818}" dt="2024-03-23T17:11:58.508" v="0" actId="27636"/>
          <ac:spMkLst>
            <pc:docMk/>
            <pc:sldMk cId="2688931127" sldId="419"/>
            <ac:spMk id="7" creationId="{034146E8-1427-28F6-16A4-624F00FB794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9AE7A80F-B1F4-482D-8BF4-CC906D973919}" type="datetimeFigureOut">
              <a:rPr lang="nl-NL" smtClean="0"/>
              <a:t>23-3-2024</a:t>
            </a:fld>
            <a:endParaRPr lang="nl-NL"/>
          </a:p>
        </p:txBody>
      </p:sp>
      <p:sp>
        <p:nvSpPr>
          <p:cNvPr id="4" name="Tijdelijke aanduiding voor voettekst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DE952655-A6D0-4D01-901F-1C1D3B7776B7}" type="slidenum">
              <a:rPr lang="nl-NL" smtClean="0"/>
              <a:t>‹nr.›</a:t>
            </a:fld>
            <a:endParaRPr lang="nl-NL"/>
          </a:p>
        </p:txBody>
      </p:sp>
    </p:spTree>
    <p:extLst>
      <p:ext uri="{BB962C8B-B14F-4D97-AF65-F5344CB8AC3E}">
        <p14:creationId xmlns:p14="http://schemas.microsoft.com/office/powerpoint/2010/main" val="2641440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E156F216-CB14-4F31-9C69-951EAE59E659}" type="datetimeFigureOut">
              <a:rPr lang="nl-NL" smtClean="0"/>
              <a:t>23-3-2024</a:t>
            </a:fld>
            <a:endParaRPr lang="nl-NL"/>
          </a:p>
        </p:txBody>
      </p:sp>
      <p:sp>
        <p:nvSpPr>
          <p:cNvPr id="4" name="Tijdelijke aanduiding voor dia-afbeelding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05029414-7318-440C-AB59-C0CD483AC7DF}" type="slidenum">
              <a:rPr lang="nl-NL" smtClean="0"/>
              <a:t>‹nr.›</a:t>
            </a:fld>
            <a:endParaRPr lang="nl-NL"/>
          </a:p>
        </p:txBody>
      </p:sp>
    </p:spTree>
    <p:extLst>
      <p:ext uri="{BB962C8B-B14F-4D97-AF65-F5344CB8AC3E}">
        <p14:creationId xmlns:p14="http://schemas.microsoft.com/office/powerpoint/2010/main" val="517580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Wij zijn belangrijk!</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Wie kent dit boek?</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29414-7318-440C-AB59-C0CD483AC7D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151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Art</a:t>
            </a:r>
          </a:p>
        </p:txBody>
      </p:sp>
      <p:sp>
        <p:nvSpPr>
          <p:cNvPr id="4" name="Tijdelijke aanduiding voor dianummer 3"/>
          <p:cNvSpPr>
            <a:spLocks noGrp="1"/>
          </p:cNvSpPr>
          <p:nvPr>
            <p:ph type="sldNum" sz="quarter" idx="10"/>
          </p:nvPr>
        </p:nvSpPr>
        <p:spPr/>
        <p:txBody>
          <a:bodyPr/>
          <a:lstStyle/>
          <a:p>
            <a:fld id="{05029414-7318-440C-AB59-C0CD483AC7DF}" type="slidenum">
              <a:rPr lang="nl-NL" smtClean="0"/>
              <a:t>10</a:t>
            </a:fld>
            <a:endParaRPr lang="nl-NL"/>
          </a:p>
        </p:txBody>
      </p:sp>
    </p:spTree>
    <p:extLst>
      <p:ext uri="{BB962C8B-B14F-4D97-AF65-F5344CB8AC3E}">
        <p14:creationId xmlns:p14="http://schemas.microsoft.com/office/powerpoint/2010/main" val="570691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Rookvrije Start heeft vele producten ontwikkeld en dit jaar vindt verdere </a:t>
            </a:r>
            <a:r>
              <a:rPr lang="nl-NL" dirty="0" err="1"/>
              <a:t>finetuning</a:t>
            </a:r>
            <a:r>
              <a:rPr lang="nl-NL" dirty="0"/>
              <a:t> plaats.</a:t>
            </a:r>
          </a:p>
          <a:p>
            <a:r>
              <a:rPr lang="nl-NL" dirty="0"/>
              <a:t>Maar het verwijzen blijft het zelfde. </a:t>
            </a:r>
          </a:p>
          <a:p>
            <a:endParaRPr lang="nl-NL" dirty="0"/>
          </a:p>
          <a:p>
            <a:r>
              <a:rPr lang="nl-NL" dirty="0"/>
              <a:t>Dit  knelpunt is opgelost.</a:t>
            </a:r>
          </a:p>
          <a:p>
            <a:r>
              <a:rPr lang="nl-NL" dirty="0"/>
              <a:t>Uitleg Rookvrije Ouders en wat een warme verwijzing is. </a:t>
            </a:r>
          </a:p>
          <a:p>
            <a:endParaRPr lang="nl-NL" dirty="0"/>
          </a:p>
          <a:p>
            <a:r>
              <a:rPr lang="nl-NL" dirty="0"/>
              <a:t>Zie www.rookvrijeouders.nl.</a:t>
            </a:r>
          </a:p>
          <a:p>
            <a:endParaRPr lang="nl-NL" dirty="0"/>
          </a:p>
          <a:p>
            <a:endParaRPr lang="nl-NL" b="1" dirty="0"/>
          </a:p>
        </p:txBody>
      </p:sp>
      <p:sp>
        <p:nvSpPr>
          <p:cNvPr id="4" name="Tijdelijke aanduiding voor dianummer 3"/>
          <p:cNvSpPr>
            <a:spLocks noGrp="1"/>
          </p:cNvSpPr>
          <p:nvPr>
            <p:ph type="sldNum" sz="quarter" idx="5"/>
          </p:nvPr>
        </p:nvSpPr>
        <p:spPr/>
        <p:txBody>
          <a:bodyPr/>
          <a:lstStyle/>
          <a:p>
            <a:fld id="{05029414-7318-440C-AB59-C0CD483AC7DF}" type="slidenum">
              <a:rPr lang="nl-NL" smtClean="0"/>
              <a:t>11</a:t>
            </a:fld>
            <a:endParaRPr lang="nl-NL"/>
          </a:p>
        </p:txBody>
      </p:sp>
    </p:spTree>
    <p:extLst>
      <p:ext uri="{BB962C8B-B14F-4D97-AF65-F5344CB8AC3E}">
        <p14:creationId xmlns:p14="http://schemas.microsoft.com/office/powerpoint/2010/main" val="4067862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5029414-7318-440C-AB59-C0CD483AC7DF}" type="slidenum">
              <a:rPr lang="nl-NL" smtClean="0"/>
              <a:t>12</a:t>
            </a:fld>
            <a:endParaRPr lang="nl-NL"/>
          </a:p>
        </p:txBody>
      </p:sp>
    </p:spTree>
    <p:extLst>
      <p:ext uri="{BB962C8B-B14F-4D97-AF65-F5344CB8AC3E}">
        <p14:creationId xmlns:p14="http://schemas.microsoft.com/office/powerpoint/2010/main" val="2402408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5029414-7318-440C-AB59-C0CD483AC7DF}" type="slidenum">
              <a:rPr lang="nl-NL" smtClean="0"/>
              <a:t>13</a:t>
            </a:fld>
            <a:endParaRPr lang="nl-NL"/>
          </a:p>
        </p:txBody>
      </p:sp>
    </p:spTree>
    <p:extLst>
      <p:ext uri="{BB962C8B-B14F-4D97-AF65-F5344CB8AC3E}">
        <p14:creationId xmlns:p14="http://schemas.microsoft.com/office/powerpoint/2010/main" val="983440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aantal activiteiten van de Rookvrije Start.</a:t>
            </a:r>
          </a:p>
          <a:p>
            <a:r>
              <a:rPr lang="nl-NL" dirty="0"/>
              <a:t>Doel VSV/JGZ-regio’s is overal een zorgpad SMR en samenwerking.</a:t>
            </a:r>
          </a:p>
          <a:p>
            <a:r>
              <a:rPr lang="nl-NL" dirty="0"/>
              <a:t>Doel is dat stoppen met roken niet onderaan het lijstje komt als er problemen zijn. </a:t>
            </a:r>
          </a:p>
          <a:p>
            <a:endParaRPr lang="nl-NL" dirty="0"/>
          </a:p>
          <a:p>
            <a:r>
              <a:rPr lang="nl-NL" dirty="0"/>
              <a:t>We weten dat vrouwen die stoppen met roken mentaal sterker worden. </a:t>
            </a:r>
          </a:p>
          <a:p>
            <a:r>
              <a:rPr lang="nl-NL" dirty="0"/>
              <a:t>We weten dat roken leidt tot meer stress. Vouwen die roken hebben gemiddeld meer stresshormoon, een hoger cortisol.</a:t>
            </a:r>
          </a:p>
          <a:p>
            <a:r>
              <a:rPr lang="nl-NL" dirty="0"/>
              <a:t>We weten dat roken voor het kind stressvol is omdat het minder zuurstof krijgt.</a:t>
            </a:r>
          </a:p>
          <a:p>
            <a:endParaRPr lang="nl-NL" dirty="0"/>
          </a:p>
          <a:p>
            <a:r>
              <a:rPr lang="nl-NL" dirty="0"/>
              <a:t>Daarom moeten we ons juist inzetten voor vrouwen in kwetsbare situaties.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05029414-7318-440C-AB59-C0CD483AC7DF}" type="slidenum">
              <a:rPr lang="nl-NL" smtClean="0"/>
              <a:t>15</a:t>
            </a:fld>
            <a:endParaRPr lang="nl-NL"/>
          </a:p>
        </p:txBody>
      </p:sp>
    </p:spTree>
    <p:extLst>
      <p:ext uri="{BB962C8B-B14F-4D97-AF65-F5344CB8AC3E}">
        <p14:creationId xmlns:p14="http://schemas.microsoft.com/office/powerpoint/2010/main" val="3495687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aantal activiteiten van de Rookvrije Start.</a:t>
            </a:r>
          </a:p>
          <a:p>
            <a:r>
              <a:rPr lang="nl-NL" dirty="0"/>
              <a:t>Doel VSV/JGZ-regio’s is overal een zorgpad SMR en samenwerking.</a:t>
            </a:r>
          </a:p>
          <a:p>
            <a:r>
              <a:rPr lang="nl-NL" dirty="0"/>
              <a:t>Doel is dat stoppen met roken niet onderaan het lijstje komt als er problemen zijn. </a:t>
            </a:r>
          </a:p>
          <a:p>
            <a:endParaRPr lang="nl-NL" dirty="0"/>
          </a:p>
          <a:p>
            <a:r>
              <a:rPr lang="nl-NL" dirty="0"/>
              <a:t>We weten dat vrouwen die stoppen met roken mentaal sterker worden. </a:t>
            </a:r>
          </a:p>
          <a:p>
            <a:r>
              <a:rPr lang="nl-NL" dirty="0"/>
              <a:t>We weten dat roken leidt tot meer stress. Vouwen die roken hebben gemiddeld meer stresshormoon, een hoger cortisol.</a:t>
            </a:r>
          </a:p>
          <a:p>
            <a:r>
              <a:rPr lang="nl-NL" dirty="0"/>
              <a:t>We weten dat roken voor het kind stressvol is omdat het minder zuurstof krijgt.</a:t>
            </a:r>
          </a:p>
          <a:p>
            <a:endParaRPr lang="nl-NL" dirty="0"/>
          </a:p>
          <a:p>
            <a:r>
              <a:rPr lang="nl-NL" dirty="0"/>
              <a:t>Daarom moeten we ons juist inzetten voor vrouwen in kwetsbare situaties.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05029414-7318-440C-AB59-C0CD483AC7DF}" type="slidenum">
              <a:rPr lang="nl-NL" smtClean="0"/>
              <a:t>16</a:t>
            </a:fld>
            <a:endParaRPr lang="nl-NL"/>
          </a:p>
        </p:txBody>
      </p:sp>
    </p:spTree>
    <p:extLst>
      <p:ext uri="{BB962C8B-B14F-4D97-AF65-F5344CB8AC3E}">
        <p14:creationId xmlns:p14="http://schemas.microsoft.com/office/powerpoint/2010/main" val="4154808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hadden een gespreksmodel met ook kaarten met voorbeeldzinnen, maar het oude gespreksmodel voldoet niet meer. </a:t>
            </a:r>
          </a:p>
          <a:p>
            <a:r>
              <a:rPr lang="nl-NL" dirty="0"/>
              <a:t>De insteek was dat verloskundigen zelf begeleiden en als het gecompliceerd was verwezen.</a:t>
            </a:r>
          </a:p>
          <a:p>
            <a:r>
              <a:rPr lang="nl-NL" dirty="0"/>
              <a:t>In de praktijk blijkt dat zelf begeleiden te lastig. Vrouwen die in de zwangerschap nog roken zijn meestal ernstig verslaafd.</a:t>
            </a:r>
          </a:p>
          <a:p>
            <a:r>
              <a:rPr lang="nl-NL" dirty="0"/>
              <a:t>Het doel is nu zo veel mogelijk te verwijzen naar stoppen-met-rokencoaches.</a:t>
            </a:r>
          </a:p>
          <a:p>
            <a:endParaRPr lang="nl-NL" dirty="0"/>
          </a:p>
          <a:p>
            <a:r>
              <a:rPr lang="nl-NL" dirty="0"/>
              <a:t>Het model gaan we na de zomervakantie introduceren en promoten. </a:t>
            </a:r>
          </a:p>
          <a:p>
            <a:r>
              <a:rPr lang="nl-NL" dirty="0"/>
              <a:t>Ik mag al een tipje van de sluier oplichten. </a:t>
            </a:r>
          </a:p>
          <a:p>
            <a:endParaRPr lang="nl-NL" dirty="0"/>
          </a:p>
          <a:p>
            <a:r>
              <a:rPr lang="nl-NL" dirty="0"/>
              <a:t>We kiezen voor een model dat vergelijkbaar is met het </a:t>
            </a:r>
            <a:r>
              <a:rPr lang="nl-NL" dirty="0" err="1"/>
              <a:t>very</a:t>
            </a:r>
            <a:r>
              <a:rPr lang="nl-NL" dirty="0"/>
              <a:t> brief </a:t>
            </a:r>
            <a:r>
              <a:rPr lang="nl-NL" dirty="0" err="1"/>
              <a:t>advice</a:t>
            </a:r>
            <a:r>
              <a:rPr lang="nl-NL" dirty="0"/>
              <a:t> + </a:t>
            </a:r>
          </a:p>
          <a:p>
            <a:endParaRPr lang="nl-NL" dirty="0"/>
          </a:p>
          <a:p>
            <a:r>
              <a:rPr lang="nl-NL" dirty="0"/>
              <a:t>Als een vrouw of partner rookt dan zeg je als zorgverlener het volgende:</a:t>
            </a:r>
          </a:p>
          <a:p>
            <a:endParaRPr lang="nl-NL" dirty="0"/>
          </a:p>
          <a:p>
            <a:r>
              <a:rPr lang="nl-NL" dirty="0"/>
              <a:t>Stoppen met roken lukt het beste met begeleiding. Wij hebben goede ervaring met de coaches van Rookvrije Ouders. Zij kunnen jou via telefoongesprekken helpen bij het stoppen met roken. Het eerste gesprek is om kennis te maken. Hoe zou je dat vinden?</a:t>
            </a:r>
          </a:p>
          <a:p>
            <a:endParaRPr lang="nl-NL" dirty="0"/>
          </a:p>
          <a:p>
            <a:r>
              <a:rPr lang="nl-NL" dirty="0"/>
              <a:t>Als een vrouw of partner geïnteresseerd is volgt een warme verwijzing. </a:t>
            </a:r>
          </a:p>
          <a:p>
            <a:r>
              <a:rPr lang="nl-NL" dirty="0"/>
              <a:t>Aan de achterkant van de kaart staan opties om al dieper op de motivatie in te gaan en hoe je vervolg biedt. </a:t>
            </a:r>
          </a:p>
          <a:p>
            <a:endParaRPr lang="nl-NL" dirty="0"/>
          </a:p>
          <a:p>
            <a:endParaRPr lang="nl-NL" dirty="0"/>
          </a:p>
          <a:p>
            <a:r>
              <a:rPr lang="nl-NL" dirty="0"/>
              <a:t>We verwachten dat het model na de zomer uitkomt.</a:t>
            </a:r>
          </a:p>
          <a:p>
            <a:r>
              <a:rPr lang="nl-NL" dirty="0"/>
              <a:t>We hopen dat het voor zorgverleners zo eenvoudiger wordt om te verwijzen en zo veel meer vrouwen professionele ondersteuning krijgen bij hun stoppogingen. </a:t>
            </a:r>
          </a:p>
          <a:p>
            <a:endParaRPr lang="nl-NL" dirty="0"/>
          </a:p>
        </p:txBody>
      </p:sp>
      <p:sp>
        <p:nvSpPr>
          <p:cNvPr id="4" name="Tijdelijke aanduiding voor dianummer 3"/>
          <p:cNvSpPr>
            <a:spLocks noGrp="1"/>
          </p:cNvSpPr>
          <p:nvPr>
            <p:ph type="sldNum" sz="quarter" idx="5"/>
          </p:nvPr>
        </p:nvSpPr>
        <p:spPr/>
        <p:txBody>
          <a:bodyPr/>
          <a:lstStyle/>
          <a:p>
            <a:fld id="{05029414-7318-440C-AB59-C0CD483AC7DF}" type="slidenum">
              <a:rPr lang="nl-NL" smtClean="0"/>
              <a:t>17</a:t>
            </a:fld>
            <a:endParaRPr lang="nl-NL"/>
          </a:p>
        </p:txBody>
      </p:sp>
    </p:spTree>
    <p:extLst>
      <p:ext uri="{BB962C8B-B14F-4D97-AF65-F5344CB8AC3E}">
        <p14:creationId xmlns:p14="http://schemas.microsoft.com/office/powerpoint/2010/main" val="845340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5029414-7318-440C-AB59-C0CD483AC7DF}" type="slidenum">
              <a:rPr lang="nl-NL" smtClean="0"/>
              <a:t>18</a:t>
            </a:fld>
            <a:endParaRPr lang="nl-NL"/>
          </a:p>
        </p:txBody>
      </p:sp>
    </p:spTree>
    <p:extLst>
      <p:ext uri="{BB962C8B-B14F-4D97-AF65-F5344CB8AC3E}">
        <p14:creationId xmlns:p14="http://schemas.microsoft.com/office/powerpoint/2010/main" val="183048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We weten dat de genen niet alles bepalen</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We kennen de discussie: is het nature of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nurture</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uit de opvoeding</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Dan gaat het over geestelijke ontwikkeling. </a:t>
            </a:r>
          </a:p>
          <a:p>
            <a:pPr marL="44958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Kijken we naar de lichamelijke ontwikkeling dan weten we ook dat de genen niet alles bepalen. </a:t>
            </a:r>
          </a:p>
          <a:p>
            <a:pPr marL="44958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De omgeving speelt een belangrijke rol.</a:t>
            </a:r>
          </a:p>
          <a:p>
            <a:pPr marL="44958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Bij bijen bijvoorbeeld zijn de larven genetisch identiek. De voeding bepaalt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koninginnegelei</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ipv</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verdunde gelei) of een bij een werkbij wordt of een koningin. De koningin kan zich voortplanten en jaren leven terwijl de werkbij zich niet kan voortplanten en niet langer dan een seizoen leeft.</a:t>
            </a:r>
          </a:p>
          <a:p>
            <a:pPr marL="44958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Het moment waarop dat gebeurt doet ertoe.</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We kennen de kritische periodes bijvoorbeeld van de taalontwikkeling. Je bent een bepaalde periode heel gevoelig om een ontwikkeling snel door te maken, maar op latere leeftijd kost het meer moeite en is het resultaat vaak niet volledig.</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Dit geldt ook voor de ontwikkeling van de organen in het embryo in de eerste maanden. Zo ook voor de hersenen die in het tweede en derde trimester een enorme spurt doormaken.  We weten dat de hersenen van de foetus gevoelig is voor schade door alcohol en nicotine en dat geldt ook later nog voor het puberbrein dat daar gevoeliger voor is dan het volwassen brein. </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Wie weet waar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epigenetica</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over gaat? Wie niet? Voor mij nog nieuw. En zo interessant!</a:t>
            </a:r>
          </a:p>
          <a:p>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En ook de genen zijn niet statisch. </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Het DNA is de basis van de genen. Het DNA levert de code voor de eiwitten die we maken en bijvoorbeeld onze huidskleur bepalen. De genen die de eiwitten maken moeten wel worden aan- en uitgezet. Methylgroepen (CH3) zijn belangrijke aan- en uitzetters. </a:t>
            </a:r>
          </a:p>
          <a:p>
            <a:pPr marL="44958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4958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(Voeding met methylgroepen)</a:t>
            </a:r>
            <a:br>
              <a:rPr lang="nl-NL" sz="1800" kern="100" dirty="0">
                <a:effectLst/>
                <a:latin typeface="Calibri" panose="020F0502020204030204" pitchFamily="34" charset="0"/>
                <a:ea typeface="Calibri" panose="020F0502020204030204" pitchFamily="34" charset="0"/>
                <a:cs typeface="Times New Roman" panose="02020603050405020304" pitchFamily="18" charset="0"/>
              </a:rPr>
            </a:b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In een experiment met muizen kreeg een groep moeders voeding met veel methylgroepen. Zij kregen muizen met een donkere in plaats van een lichte vacht. </a:t>
            </a:r>
          </a:p>
          <a:p>
            <a:pPr marL="44958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Dit proces van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methyleren</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en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demethyleren</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speelt al tijdens de conceptiefase.</a:t>
            </a:r>
          </a:p>
          <a:p>
            <a:pPr marL="44958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4958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(Foliumzuur, roken en alcohol)</a:t>
            </a:r>
            <a:br>
              <a:rPr lang="nl-NL" sz="1800" kern="100" dirty="0">
                <a:effectLst/>
                <a:latin typeface="Calibri" panose="020F0502020204030204" pitchFamily="34" charset="0"/>
                <a:ea typeface="Calibri" panose="020F0502020204030204" pitchFamily="34" charset="0"/>
                <a:cs typeface="Times New Roman" panose="02020603050405020304" pitchFamily="18" charset="0"/>
              </a:rPr>
            </a:b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We weten bijvoorbeeld dat foliumzuur invloed heeft op de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methylering</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Daarom is het belangrijk dat de spiegel al goed is tijdens de conceptie. Is er een te lage spiegel dan is er een verhoogd risico op een open ruggetje. </a:t>
            </a:r>
            <a:br>
              <a:rPr lang="nl-NL" sz="1800" kern="100" dirty="0">
                <a:effectLst/>
                <a:latin typeface="Calibri" panose="020F0502020204030204" pitchFamily="34" charset="0"/>
                <a:ea typeface="Calibri" panose="020F0502020204030204" pitchFamily="34" charset="0"/>
                <a:cs typeface="Times New Roman" panose="02020603050405020304" pitchFamily="18" charset="0"/>
              </a:rPr>
            </a:b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Inmiddels weten we dat blootstelling aan roken en alcohol in de zwangerschap ook invloed heeft op de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methylering</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van het DNA, het aan of uitzetten van de productie van bepaalde eiwitten.  </a:t>
            </a:r>
          </a:p>
          <a:p>
            <a:pPr marL="449580"/>
            <a:br>
              <a:rPr lang="nl-NL" sz="1800" kern="100" dirty="0">
                <a:effectLst/>
                <a:latin typeface="Calibri" panose="020F0502020204030204" pitchFamily="34" charset="0"/>
                <a:ea typeface="Calibri" panose="020F0502020204030204" pitchFamily="34" charset="0"/>
                <a:cs typeface="Times New Roman" panose="02020603050405020304" pitchFamily="18" charset="0"/>
              </a:rPr>
            </a:b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(Volgende geslacht en het daaropvolgende geslacht)</a:t>
            </a:r>
            <a:br>
              <a:rPr lang="nl-NL" sz="1800" kern="100" dirty="0">
                <a:effectLst/>
                <a:latin typeface="Calibri" panose="020F0502020204030204" pitchFamily="34" charset="0"/>
                <a:ea typeface="Calibri" panose="020F0502020204030204" pitchFamily="34" charset="0"/>
                <a:cs typeface="Times New Roman" panose="02020603050405020304" pitchFamily="18" charset="0"/>
              </a:rPr>
            </a:b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Het effect gaat nog verder. Als we teruggaan naar de muizen: het bijzondere was dat het effect van het dieet niet alleen invloed had op de vachtkleur van de babymuizen, maar de verandering werd doorgegeven aan het volgende geslacht.</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En daarom heet dit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epigenetica</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Veranderingen in de omgeving kunnen dus leiden tot een ander nageslacht en deels worden doorgegeven aan het volgende geslacht.</a:t>
            </a:r>
          </a:p>
          <a:p>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Liefdevolle aandacht</a:t>
            </a:r>
            <a:br>
              <a:rPr lang="nl-NL" sz="1800" kern="100" dirty="0">
                <a:effectLst/>
                <a:latin typeface="Calibri" panose="020F0502020204030204" pitchFamily="34" charset="0"/>
                <a:ea typeface="Calibri" panose="020F0502020204030204" pitchFamily="34" charset="0"/>
                <a:cs typeface="Times New Roman" panose="02020603050405020304" pitchFamily="18" charset="0"/>
              </a:rPr>
            </a:b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Dit soort effecten kunnen ook na de bevalling optreden en zelfs ontstaan door wel of geen liefdevolle aandacht, zoals aanraken of bij dieren likken. </a:t>
            </a:r>
            <a:br>
              <a:rPr lang="nl-NL" sz="1800" kern="100" dirty="0">
                <a:effectLst/>
                <a:latin typeface="Calibri" panose="020F0502020204030204" pitchFamily="34" charset="0"/>
                <a:ea typeface="Calibri" panose="020F0502020204030204" pitchFamily="34" charset="0"/>
                <a:cs typeface="Times New Roman" panose="02020603050405020304" pitchFamily="18" charset="0"/>
              </a:rPr>
            </a:b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Hoe meer ratten jongen waren aangeraakt en gelikt in hun vroege leven hoe minder hoog hun stressniveau was. De effecten waren terug te vinden in het aantal receptoren in het brein en ook in hun DNA-methylgroepen. </a:t>
            </a:r>
            <a:br>
              <a:rPr lang="nl-NL" sz="1800" kern="100" dirty="0">
                <a:effectLst/>
                <a:latin typeface="Calibri" panose="020F0502020204030204" pitchFamily="34" charset="0"/>
                <a:ea typeface="Calibri" panose="020F0502020204030204" pitchFamily="34" charset="0"/>
                <a:cs typeface="Times New Roman" panose="02020603050405020304" pitchFamily="18" charset="0"/>
              </a:rPr>
            </a:br>
            <a:br>
              <a:rPr lang="nl-NL" sz="1800" kern="100" dirty="0">
                <a:effectLst/>
                <a:latin typeface="Calibri" panose="020F0502020204030204" pitchFamily="34" charset="0"/>
                <a:ea typeface="Calibri" panose="020F0502020204030204" pitchFamily="34" charset="0"/>
                <a:cs typeface="Times New Roman" panose="02020603050405020304" pitchFamily="18" charset="0"/>
              </a:rPr>
            </a:b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Inmiddels is dit ook aangetoond voor trauma’s zoals oorlog en slavernij. In het nageslacht en het geslacht daarna zijn de littekens op het DNA in de vorm van methylgroepen zichtbaar. Nature en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nurture</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haken zo in elkaar. </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29414-7318-440C-AB59-C0CD483AC7D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4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Zie het citaat. </a:t>
            </a:r>
            <a:br>
              <a:rPr lang="nl-NL" sz="1800" kern="100" dirty="0">
                <a:effectLst/>
                <a:latin typeface="Calibri" panose="020F0502020204030204" pitchFamily="34" charset="0"/>
                <a:ea typeface="Calibri" panose="020F0502020204030204" pitchFamily="34" charset="0"/>
                <a:cs typeface="Times New Roman" panose="02020603050405020304" pitchFamily="18" charset="0"/>
              </a:rPr>
            </a:b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Dat zien we bijvoorbeeld ook terug als het gaat om chronische ziekten. Bij een minder goede start, als een foetus een te kort aan voeding in de baarmoeder krijgt of wordt blootgesteld aan roken of alcohol, heeft een verhoogd risico op chronische ziekte op latere leeftijd. </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Op latere leeftijd kan je daar nog wel met leefstijl interventie wat aan doen. Maar het is veel en veel effectiever als we investeren in de eerste 1000 dagen.</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En daarom staan we hier. Zorgdragen dat toekomstige ouders al voor de conceptie stoppen met drinken en roken, heeft een enorme positieve impact voor het kind nu en in het latere leven.</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Grafiek kan je even toelichten. </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Je ziet verticaal de kans op een chronische ziekte en horizontaal de leeftijd.</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Als je investeert in het vroege leven dan zie je dat de kans op chronische ziekte met de leeftijd weliswaar toeneemt, maar dit treedt veel later op. Zie de groene lijn. </a:t>
            </a:r>
          </a:p>
          <a:p>
            <a:pPr marL="444500"/>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Als je op latere leeftijd een interventie doet heeft dit ook effect, maar het is veel kleiner (zie de rode lijn)</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29414-7318-440C-AB59-C0CD483AC7D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949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029414-7318-440C-AB59-C0CD483AC7D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86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05029414-7318-440C-AB59-C0CD483AC7DF}" type="slidenum">
              <a:rPr lang="nl-NL" smtClean="0"/>
              <a:t>5</a:t>
            </a:fld>
            <a:endParaRPr lang="nl-NL"/>
          </a:p>
        </p:txBody>
      </p:sp>
    </p:spTree>
    <p:extLst>
      <p:ext uri="{BB962C8B-B14F-4D97-AF65-F5344CB8AC3E}">
        <p14:creationId xmlns:p14="http://schemas.microsoft.com/office/powerpoint/2010/main" val="250212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5029414-7318-440C-AB59-C0CD483AC7DF}" type="slidenum">
              <a:rPr lang="nl-NL" smtClean="0"/>
              <a:t>6</a:t>
            </a:fld>
            <a:endParaRPr lang="nl-NL"/>
          </a:p>
        </p:txBody>
      </p:sp>
    </p:spTree>
    <p:extLst>
      <p:ext uri="{BB962C8B-B14F-4D97-AF65-F5344CB8AC3E}">
        <p14:creationId xmlns:p14="http://schemas.microsoft.com/office/powerpoint/2010/main" val="1927147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Art</a:t>
            </a:r>
          </a:p>
        </p:txBody>
      </p:sp>
      <p:sp>
        <p:nvSpPr>
          <p:cNvPr id="4" name="Tijdelijke aanduiding voor dianummer 3"/>
          <p:cNvSpPr>
            <a:spLocks noGrp="1"/>
          </p:cNvSpPr>
          <p:nvPr>
            <p:ph type="sldNum" sz="quarter" idx="10"/>
          </p:nvPr>
        </p:nvSpPr>
        <p:spPr/>
        <p:txBody>
          <a:bodyPr/>
          <a:lstStyle/>
          <a:p>
            <a:fld id="{05029414-7318-440C-AB59-C0CD483AC7DF}" type="slidenum">
              <a:rPr lang="nl-NL" smtClean="0"/>
              <a:t>7</a:t>
            </a:fld>
            <a:endParaRPr lang="nl-NL"/>
          </a:p>
        </p:txBody>
      </p:sp>
    </p:spTree>
    <p:extLst>
      <p:ext uri="{BB962C8B-B14F-4D97-AF65-F5344CB8AC3E}">
        <p14:creationId xmlns:p14="http://schemas.microsoft.com/office/powerpoint/2010/main" val="1898382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Video derdehands rook voor zorgverleners: </a:t>
            </a:r>
            <a:r>
              <a:rPr lang="nl-NL" sz="1800" dirty="0">
                <a:effectLst/>
                <a:latin typeface="Segoe UI" panose="020B0502040204020203" pitchFamily="34" charset="0"/>
              </a:rPr>
              <a:t>https://vimeo.com/451156580</a:t>
            </a:r>
          </a:p>
        </p:txBody>
      </p:sp>
      <p:sp>
        <p:nvSpPr>
          <p:cNvPr id="4" name="Tijdelijke aanduiding voor dianummer 3"/>
          <p:cNvSpPr>
            <a:spLocks noGrp="1"/>
          </p:cNvSpPr>
          <p:nvPr>
            <p:ph type="sldNum" sz="quarter" idx="5"/>
          </p:nvPr>
        </p:nvSpPr>
        <p:spPr/>
        <p:txBody>
          <a:bodyPr/>
          <a:lstStyle/>
          <a:p>
            <a:fld id="{05029414-7318-440C-AB59-C0CD483AC7DF}" type="slidenum">
              <a:rPr lang="nl-NL" smtClean="0"/>
              <a:t>8</a:t>
            </a:fld>
            <a:endParaRPr lang="nl-NL"/>
          </a:p>
        </p:txBody>
      </p:sp>
    </p:spTree>
    <p:extLst>
      <p:ext uri="{BB962C8B-B14F-4D97-AF65-F5344CB8AC3E}">
        <p14:creationId xmlns:p14="http://schemas.microsoft.com/office/powerpoint/2010/main" val="1529788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Art</a:t>
            </a:r>
          </a:p>
        </p:txBody>
      </p:sp>
      <p:sp>
        <p:nvSpPr>
          <p:cNvPr id="4" name="Tijdelijke aanduiding voor dianummer 3"/>
          <p:cNvSpPr>
            <a:spLocks noGrp="1"/>
          </p:cNvSpPr>
          <p:nvPr>
            <p:ph type="sldNum" sz="quarter" idx="10"/>
          </p:nvPr>
        </p:nvSpPr>
        <p:spPr/>
        <p:txBody>
          <a:bodyPr/>
          <a:lstStyle/>
          <a:p>
            <a:fld id="{05029414-7318-440C-AB59-C0CD483AC7DF}" type="slidenum">
              <a:rPr lang="nl-NL" smtClean="0"/>
              <a:t>9</a:t>
            </a:fld>
            <a:endParaRPr lang="nl-NL"/>
          </a:p>
        </p:txBody>
      </p:sp>
    </p:spTree>
    <p:extLst>
      <p:ext uri="{BB962C8B-B14F-4D97-AF65-F5344CB8AC3E}">
        <p14:creationId xmlns:p14="http://schemas.microsoft.com/office/powerpoint/2010/main" val="385577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31850" y="2956956"/>
            <a:ext cx="10515600" cy="1903175"/>
          </a:xfrm>
          <a:prstGeom prst="rect">
            <a:avLst/>
          </a:prstGeom>
        </p:spPr>
        <p:txBody>
          <a:bodyPr anchor="b">
            <a:noAutofit/>
          </a:bodyPr>
          <a:lstStyle>
            <a:lvl1pPr algn="ctr">
              <a:defRPr sz="8000" b="1" i="0">
                <a:solidFill>
                  <a:srgbClr val="F16B82"/>
                </a:solidFill>
                <a:latin typeface="Calibri" charset="0"/>
                <a:ea typeface="Calibri" charset="0"/>
                <a:cs typeface="Calibri" charset="0"/>
              </a:defRPr>
            </a:lvl1pPr>
          </a:lstStyle>
          <a:p>
            <a:r>
              <a:rPr lang="nl-NL"/>
              <a:t>Klik om stijl te bewerken</a:t>
            </a:r>
            <a:endParaRPr lang="nl-NL" dirty="0"/>
          </a:p>
        </p:txBody>
      </p:sp>
      <p:sp>
        <p:nvSpPr>
          <p:cNvPr id="4" name="Tijdelijke aanduiding voor inhoud 2"/>
          <p:cNvSpPr>
            <a:spLocks noGrp="1"/>
          </p:cNvSpPr>
          <p:nvPr>
            <p:ph sz="half" idx="1" hasCustomPrompt="1"/>
          </p:nvPr>
        </p:nvSpPr>
        <p:spPr>
          <a:xfrm>
            <a:off x="3505200" y="5254543"/>
            <a:ext cx="5181600" cy="403015"/>
          </a:xfrm>
          <a:prstGeom prst="rect">
            <a:avLst/>
          </a:prstGeom>
        </p:spPr>
        <p:txBody>
          <a:bodyPr/>
          <a:lstStyle>
            <a:lvl1pPr marL="0" indent="0" algn="ctr">
              <a:buClr>
                <a:srgbClr val="F16B82"/>
              </a:buClr>
              <a:buNone/>
              <a:defRPr sz="1600"/>
            </a:lvl1pPr>
            <a:lvl2pPr marL="457200" indent="0">
              <a:buClr>
                <a:srgbClr val="F16B82"/>
              </a:buClr>
              <a:buNone/>
              <a:defRPr/>
            </a:lvl2pPr>
            <a:lvl3pPr marL="914400" indent="0">
              <a:buClr>
                <a:srgbClr val="F16B82"/>
              </a:buClr>
              <a:buNone/>
              <a:defRPr/>
            </a:lvl3pPr>
            <a:lvl4pPr marL="1371600" indent="0">
              <a:buClr>
                <a:srgbClr val="F16B82"/>
              </a:buClr>
              <a:buNone/>
              <a:defRPr/>
            </a:lvl4pPr>
            <a:lvl5pPr marL="1828800" indent="0">
              <a:buClr>
                <a:srgbClr val="F16B82"/>
              </a:buClr>
              <a:buNone/>
              <a:defRPr/>
            </a:lvl5pPr>
          </a:lstStyle>
          <a:p>
            <a:pPr lvl="0"/>
            <a:r>
              <a:rPr lang="nl-NL" dirty="0"/>
              <a:t>Tekststijl van het model bewerken</a:t>
            </a:r>
          </a:p>
        </p:txBody>
      </p:sp>
    </p:spTree>
    <p:extLst>
      <p:ext uri="{BB962C8B-B14F-4D97-AF65-F5344CB8AC3E}">
        <p14:creationId xmlns:p14="http://schemas.microsoft.com/office/powerpoint/2010/main" val="1743565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userDrawn="1"/>
        </p:nvSpPr>
        <p:spPr>
          <a:xfrm>
            <a:off x="0" y="0"/>
            <a:ext cx="12192000" cy="6246796"/>
          </a:xfrm>
          <a:prstGeom prst="rect">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tekst 2"/>
          <p:cNvSpPr>
            <a:spLocks noGrp="1"/>
          </p:cNvSpPr>
          <p:nvPr>
            <p:ph type="body" idx="1"/>
          </p:nvPr>
        </p:nvSpPr>
        <p:spPr>
          <a:xfrm>
            <a:off x="838198" y="1597795"/>
            <a:ext cx="10471485" cy="4254366"/>
          </a:xfrm>
          <a:prstGeom prst="rect">
            <a:avLst/>
          </a:prstGeom>
        </p:spPr>
        <p:txBody>
          <a:bodyPr lIns="288000" tIns="288000" rIns="288000" bIns="288000" anchor="t"/>
          <a:lstStyle>
            <a:lvl1pPr marL="0" indent="0">
              <a:buNone/>
              <a:defRPr sz="6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jdelijke aanduiding voor inhoud 2"/>
          <p:cNvSpPr>
            <a:spLocks noGrp="1"/>
          </p:cNvSpPr>
          <p:nvPr>
            <p:ph sz="half" idx="1"/>
          </p:nvPr>
        </p:nvSpPr>
        <p:spPr>
          <a:xfrm>
            <a:off x="838200" y="1825625"/>
            <a:ext cx="5181600" cy="4294376"/>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tel 1"/>
          <p:cNvSpPr>
            <a:spLocks noGrp="1"/>
          </p:cNvSpPr>
          <p:nvPr>
            <p:ph type="title"/>
          </p:nvPr>
        </p:nvSpPr>
        <p:spPr>
          <a:xfrm>
            <a:off x="838200" y="365125"/>
            <a:ext cx="5181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a:t>Klik om stijl te bewerken</a:t>
            </a:r>
            <a:endParaRPr lang="nl-NL" dirty="0"/>
          </a:p>
        </p:txBody>
      </p:sp>
      <p:sp>
        <p:nvSpPr>
          <p:cNvPr id="11" name="Tijdelijke aanduiding voor inhoud 2"/>
          <p:cNvSpPr>
            <a:spLocks noGrp="1"/>
          </p:cNvSpPr>
          <p:nvPr>
            <p:ph idx="10"/>
          </p:nvPr>
        </p:nvSpPr>
        <p:spPr>
          <a:xfrm>
            <a:off x="6096000" y="1"/>
            <a:ext cx="6096635" cy="6120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tekststijl van het model te bewerken</a:t>
            </a:r>
          </a:p>
        </p:txBody>
      </p:sp>
    </p:spTree>
    <p:extLst>
      <p:ext uri="{BB962C8B-B14F-4D97-AF65-F5344CB8AC3E}">
        <p14:creationId xmlns:p14="http://schemas.microsoft.com/office/powerpoint/2010/main" val="2008169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jdelijke aanduiding voor inhoud 2"/>
          <p:cNvSpPr>
            <a:spLocks noGrp="1"/>
          </p:cNvSpPr>
          <p:nvPr>
            <p:ph sz="half" idx="1"/>
          </p:nvPr>
        </p:nvSpPr>
        <p:spPr>
          <a:xfrm>
            <a:off x="838200" y="1825625"/>
            <a:ext cx="5181600" cy="4294376"/>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tel 1"/>
          <p:cNvSpPr>
            <a:spLocks noGrp="1"/>
          </p:cNvSpPr>
          <p:nvPr>
            <p:ph type="title"/>
          </p:nvPr>
        </p:nvSpPr>
        <p:spPr>
          <a:xfrm>
            <a:off x="838200" y="365125"/>
            <a:ext cx="5181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a:t>Klik om stijl te bewerken</a:t>
            </a:r>
            <a:endParaRPr lang="nl-NL" dirty="0"/>
          </a:p>
        </p:txBody>
      </p:sp>
      <p:sp>
        <p:nvSpPr>
          <p:cNvPr id="11" name="Tijdelijke aanduiding voor inhoud 2"/>
          <p:cNvSpPr>
            <a:spLocks noGrp="1"/>
          </p:cNvSpPr>
          <p:nvPr>
            <p:ph idx="10"/>
          </p:nvPr>
        </p:nvSpPr>
        <p:spPr>
          <a:xfrm>
            <a:off x="6096000" y="1"/>
            <a:ext cx="6096635" cy="6120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tekststijl van het model te bewerken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nhoud van twe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5" y="1"/>
            <a:ext cx="12192000" cy="6858000"/>
          </a:xfrm>
          <a:prstGeom prst="rect">
            <a:avLst/>
          </a:prstGeom>
        </p:spPr>
      </p:pic>
      <p:sp>
        <p:nvSpPr>
          <p:cNvPr id="3" name="Tijdelijke aanduiding voor inhoud 2"/>
          <p:cNvSpPr>
            <a:spLocks noGrp="1"/>
          </p:cNvSpPr>
          <p:nvPr>
            <p:ph sz="half" idx="1"/>
          </p:nvPr>
        </p:nvSpPr>
        <p:spPr>
          <a:xfrm>
            <a:off x="6554152" y="1825625"/>
            <a:ext cx="5181600" cy="4294376"/>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tel 1"/>
          <p:cNvSpPr>
            <a:spLocks noGrp="1"/>
          </p:cNvSpPr>
          <p:nvPr>
            <p:ph type="title"/>
          </p:nvPr>
        </p:nvSpPr>
        <p:spPr>
          <a:xfrm>
            <a:off x="6554152" y="365125"/>
            <a:ext cx="5181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a:t>Klik om stijl te bewerken</a:t>
            </a:r>
            <a:endParaRPr lang="nl-NL" dirty="0"/>
          </a:p>
        </p:txBody>
      </p:sp>
      <p:sp>
        <p:nvSpPr>
          <p:cNvPr id="11" name="Tijdelijke aanduiding voor inhoud 2"/>
          <p:cNvSpPr>
            <a:spLocks noGrp="1"/>
          </p:cNvSpPr>
          <p:nvPr>
            <p:ph idx="10"/>
          </p:nvPr>
        </p:nvSpPr>
        <p:spPr>
          <a:xfrm>
            <a:off x="635" y="1"/>
            <a:ext cx="6096635" cy="6120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tekststijl van het model te bewerken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31850" y="2956956"/>
            <a:ext cx="10515600" cy="1903175"/>
          </a:xfrm>
          <a:prstGeom prst="rect">
            <a:avLst/>
          </a:prstGeom>
        </p:spPr>
        <p:txBody>
          <a:bodyPr anchor="b">
            <a:noAutofit/>
          </a:bodyPr>
          <a:lstStyle>
            <a:lvl1pPr algn="ctr">
              <a:defRPr sz="8000" b="1" i="0">
                <a:solidFill>
                  <a:srgbClr val="F16B82"/>
                </a:solidFill>
                <a:latin typeface="Calibri" charset="0"/>
                <a:ea typeface="Calibri" charset="0"/>
                <a:cs typeface="Calibri" charset="0"/>
              </a:defRPr>
            </a:lvl1pPr>
          </a:lstStyle>
          <a:p>
            <a:r>
              <a:rPr lang="nl-NL" dirty="0"/>
              <a:t>Klik om de stijl te bewerken</a:t>
            </a:r>
          </a:p>
        </p:txBody>
      </p:sp>
      <p:sp>
        <p:nvSpPr>
          <p:cNvPr id="4" name="Tijdelijke aanduiding voor inhoud 2"/>
          <p:cNvSpPr>
            <a:spLocks noGrp="1"/>
          </p:cNvSpPr>
          <p:nvPr>
            <p:ph sz="half" idx="1" hasCustomPrompt="1"/>
          </p:nvPr>
        </p:nvSpPr>
        <p:spPr>
          <a:xfrm>
            <a:off x="3505200" y="5254543"/>
            <a:ext cx="5181600" cy="403015"/>
          </a:xfrm>
          <a:prstGeom prst="rect">
            <a:avLst/>
          </a:prstGeom>
        </p:spPr>
        <p:txBody>
          <a:bodyPr/>
          <a:lstStyle>
            <a:lvl1pPr marL="0" indent="0" algn="ctr">
              <a:buClr>
                <a:srgbClr val="F16B82"/>
              </a:buClr>
              <a:buNone/>
              <a:defRPr sz="1600"/>
            </a:lvl1pPr>
            <a:lvl2pPr marL="457200" indent="0">
              <a:buClr>
                <a:srgbClr val="F16B82"/>
              </a:buClr>
              <a:buNone/>
              <a:defRPr/>
            </a:lvl2pPr>
            <a:lvl3pPr marL="914400" indent="0">
              <a:buClr>
                <a:srgbClr val="F16B82"/>
              </a:buClr>
              <a:buNone/>
              <a:defRPr/>
            </a:lvl3pPr>
            <a:lvl4pPr marL="1371600" indent="0">
              <a:buClr>
                <a:srgbClr val="F16B82"/>
              </a:buClr>
              <a:buNone/>
              <a:defRPr/>
            </a:lvl4pPr>
            <a:lvl5pPr marL="1828800" indent="0">
              <a:buClr>
                <a:srgbClr val="F16B82"/>
              </a:buClr>
              <a:buNone/>
              <a:defRPr/>
            </a:lvl5pPr>
          </a:lstStyle>
          <a:p>
            <a:pPr lvl="0"/>
            <a:r>
              <a:rPr lang="nl-NL" dirty="0"/>
              <a:t>Tekststijl van het model bewerken</a:t>
            </a:r>
          </a:p>
        </p:txBody>
      </p:sp>
    </p:spTree>
    <p:extLst>
      <p:ext uri="{BB962C8B-B14F-4D97-AF65-F5344CB8AC3E}">
        <p14:creationId xmlns:p14="http://schemas.microsoft.com/office/powerpoint/2010/main" val="3426746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0993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38200" y="365125"/>
            <a:ext cx="10515600"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dirty="0"/>
              <a:t>Klik om de stijl te bewerken</a:t>
            </a:r>
          </a:p>
        </p:txBody>
      </p:sp>
      <p:sp>
        <p:nvSpPr>
          <p:cNvPr id="3" name="Tijdelijke aanduiding voor inhoud 2"/>
          <p:cNvSpPr>
            <a:spLocks noGrp="1"/>
          </p:cNvSpPr>
          <p:nvPr>
            <p:ph idx="1" hasCustomPrompt="1"/>
          </p:nvPr>
        </p:nvSpPr>
        <p:spPr>
          <a:xfrm>
            <a:off x="838200" y="1837500"/>
            <a:ext cx="10515600" cy="4351338"/>
          </a:xfrm>
          <a:prstGeom prst="rect">
            <a:avLst/>
          </a:prstGeom>
        </p:spPr>
        <p:txBody>
          <a:bodyPr/>
          <a:lstStyle>
            <a:lvl1pPr>
              <a:buClr>
                <a:srgbClr val="3EB0BF"/>
              </a:buClr>
              <a:defRPr/>
            </a:lvl1pPr>
            <a:lvl2pPr>
              <a:buClr>
                <a:srgbClr val="3EB0BF"/>
              </a:buClr>
              <a:defRPr/>
            </a:lvl2pPr>
            <a:lvl3pPr>
              <a:buClr>
                <a:srgbClr val="3EB0BF"/>
              </a:buClr>
              <a:defRPr/>
            </a:lvl3pPr>
            <a:lvl4pPr>
              <a:buClr>
                <a:srgbClr val="3EB0BF"/>
              </a:buClr>
              <a:defRPr/>
            </a:lvl4pPr>
            <a:lvl5pPr>
              <a:buClr>
                <a:srgbClr val="3EB0BF"/>
              </a:buClr>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601659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38200" y="365125"/>
            <a:ext cx="10515600"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dirty="0"/>
              <a:t>Klik om de stijl te bewerken</a:t>
            </a:r>
          </a:p>
        </p:txBody>
      </p:sp>
      <p:sp>
        <p:nvSpPr>
          <p:cNvPr id="4" name="Rectangle 3"/>
          <p:cNvSpPr/>
          <p:nvPr userDrawn="1"/>
        </p:nvSpPr>
        <p:spPr>
          <a:xfrm>
            <a:off x="838199" y="2055813"/>
            <a:ext cx="3240000" cy="3240000"/>
          </a:xfrm>
          <a:prstGeom prst="rect">
            <a:avLst/>
          </a:prstGeom>
          <a:solidFill>
            <a:srgbClr val="3EB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tekst 2"/>
          <p:cNvSpPr>
            <a:spLocks noGrp="1"/>
          </p:cNvSpPr>
          <p:nvPr>
            <p:ph type="body" idx="1"/>
          </p:nvPr>
        </p:nvSpPr>
        <p:spPr>
          <a:xfrm>
            <a:off x="838200" y="2055814"/>
            <a:ext cx="3240000" cy="3240000"/>
          </a:xfrm>
          <a:prstGeom prst="rect">
            <a:avLst/>
          </a:prstGeom>
        </p:spPr>
        <p:txBody>
          <a:bodyPr lIns="288000" tIns="288000" rIns="288000" bIns="288000"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Tekststijl van het model bewerken</a:t>
            </a:r>
          </a:p>
        </p:txBody>
      </p:sp>
      <p:sp>
        <p:nvSpPr>
          <p:cNvPr id="22" name="Rectangle 21"/>
          <p:cNvSpPr/>
          <p:nvPr userDrawn="1"/>
        </p:nvSpPr>
        <p:spPr>
          <a:xfrm>
            <a:off x="4476000" y="2055813"/>
            <a:ext cx="3240000" cy="3240000"/>
          </a:xfrm>
          <a:prstGeom prst="rect">
            <a:avLst/>
          </a:prstGeom>
          <a:solidFill>
            <a:srgbClr val="3EB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jdelijke aanduiding voor tekst 2"/>
          <p:cNvSpPr>
            <a:spLocks noGrp="1"/>
          </p:cNvSpPr>
          <p:nvPr>
            <p:ph type="body" idx="10"/>
          </p:nvPr>
        </p:nvSpPr>
        <p:spPr>
          <a:xfrm>
            <a:off x="4476001" y="2055814"/>
            <a:ext cx="3240000" cy="3240000"/>
          </a:xfrm>
          <a:prstGeom prst="rect">
            <a:avLst/>
          </a:prstGeom>
        </p:spPr>
        <p:txBody>
          <a:bodyPr lIns="288000" tIns="288000" rIns="288000" bIns="288000"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Tekststijl van het model bewerken</a:t>
            </a:r>
          </a:p>
        </p:txBody>
      </p:sp>
      <p:sp>
        <p:nvSpPr>
          <p:cNvPr id="24" name="Rectangle 23"/>
          <p:cNvSpPr/>
          <p:nvPr userDrawn="1"/>
        </p:nvSpPr>
        <p:spPr>
          <a:xfrm>
            <a:off x="8101925" y="2079562"/>
            <a:ext cx="3240000" cy="3240000"/>
          </a:xfrm>
          <a:prstGeom prst="rect">
            <a:avLst/>
          </a:prstGeom>
          <a:solidFill>
            <a:srgbClr val="3EB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jdelijke aanduiding voor tekst 2"/>
          <p:cNvSpPr>
            <a:spLocks noGrp="1"/>
          </p:cNvSpPr>
          <p:nvPr>
            <p:ph type="body" idx="11"/>
          </p:nvPr>
        </p:nvSpPr>
        <p:spPr>
          <a:xfrm>
            <a:off x="8113801" y="2055813"/>
            <a:ext cx="3240000" cy="3240000"/>
          </a:xfrm>
          <a:prstGeom prst="rect">
            <a:avLst/>
          </a:prstGeom>
        </p:spPr>
        <p:txBody>
          <a:bodyPr lIns="288000" tIns="288000" rIns="288000" bIns="288000"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Tekststijl van het model bewerken</a:t>
            </a:r>
          </a:p>
        </p:txBody>
      </p:sp>
    </p:spTree>
    <p:extLst>
      <p:ext uri="{BB962C8B-B14F-4D97-AF65-F5344CB8AC3E}">
        <p14:creationId xmlns:p14="http://schemas.microsoft.com/office/powerpoint/2010/main" val="46102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userDrawn="1"/>
        </p:nvSpPr>
        <p:spPr>
          <a:xfrm>
            <a:off x="0" y="0"/>
            <a:ext cx="12387714" cy="6246796"/>
          </a:xfrm>
          <a:prstGeom prst="rect">
            <a:avLst/>
          </a:prstGeom>
          <a:solidFill>
            <a:srgbClr val="3EB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tekst 2"/>
          <p:cNvSpPr>
            <a:spLocks noGrp="1"/>
          </p:cNvSpPr>
          <p:nvPr>
            <p:ph type="body" idx="1"/>
          </p:nvPr>
        </p:nvSpPr>
        <p:spPr>
          <a:xfrm>
            <a:off x="838198" y="1597795"/>
            <a:ext cx="10471485" cy="4254366"/>
          </a:xfrm>
          <a:prstGeom prst="rect">
            <a:avLst/>
          </a:prstGeom>
        </p:spPr>
        <p:txBody>
          <a:bodyPr lIns="288000" tIns="288000" rIns="288000" bIns="288000" anchor="t"/>
          <a:lstStyle>
            <a:lvl1pPr marL="0" indent="0">
              <a:buNone/>
              <a:defRPr sz="6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Tekststijl van het model bewerken</a:t>
            </a:r>
          </a:p>
        </p:txBody>
      </p:sp>
    </p:spTree>
    <p:extLst>
      <p:ext uri="{BB962C8B-B14F-4D97-AF65-F5344CB8AC3E}">
        <p14:creationId xmlns:p14="http://schemas.microsoft.com/office/powerpoint/2010/main" val="4059307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Inhoud van twe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jdelijke aanduiding voor inhoud 2"/>
          <p:cNvSpPr>
            <a:spLocks noGrp="1"/>
          </p:cNvSpPr>
          <p:nvPr>
            <p:ph sz="half" idx="1"/>
          </p:nvPr>
        </p:nvSpPr>
        <p:spPr>
          <a:xfrm>
            <a:off x="838200" y="1825625"/>
            <a:ext cx="5181600" cy="4294376"/>
          </a:xfrm>
          <a:prstGeom prst="rect">
            <a:avLst/>
          </a:prstGeom>
        </p:spPr>
        <p:txBody>
          <a:bodyPr/>
          <a:lstStyle>
            <a:lvl1pPr>
              <a:buClr>
                <a:srgbClr val="3EB0BF"/>
              </a:buClr>
              <a:defRPr/>
            </a:lvl1pPr>
            <a:lvl2pPr>
              <a:buClr>
                <a:srgbClr val="3EB0BF"/>
              </a:buClr>
              <a:defRPr/>
            </a:lvl2pPr>
            <a:lvl3pPr>
              <a:buClr>
                <a:srgbClr val="3EB0BF"/>
              </a:buClr>
              <a:defRPr/>
            </a:lvl3pPr>
            <a:lvl4pPr>
              <a:buClr>
                <a:srgbClr val="3EB0BF"/>
              </a:buClr>
              <a:defRPr/>
            </a:lvl4pPr>
            <a:lvl5pPr>
              <a:buClr>
                <a:srgbClr val="3EB0BF"/>
              </a:buClr>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el 1"/>
          <p:cNvSpPr>
            <a:spLocks noGrp="1"/>
          </p:cNvSpPr>
          <p:nvPr>
            <p:ph type="title"/>
          </p:nvPr>
        </p:nvSpPr>
        <p:spPr>
          <a:xfrm>
            <a:off x="838200" y="365125"/>
            <a:ext cx="5181600"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dirty="0"/>
              <a:t>Klik om de stijl te bewerken</a:t>
            </a:r>
          </a:p>
        </p:txBody>
      </p:sp>
      <p:sp>
        <p:nvSpPr>
          <p:cNvPr id="11" name="Tijdelijke aanduiding voor inhoud 2"/>
          <p:cNvSpPr>
            <a:spLocks noGrp="1"/>
          </p:cNvSpPr>
          <p:nvPr>
            <p:ph idx="10"/>
          </p:nvPr>
        </p:nvSpPr>
        <p:spPr>
          <a:xfrm>
            <a:off x="6096000" y="1"/>
            <a:ext cx="6096635" cy="6120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p:txBody>
      </p:sp>
    </p:spTree>
    <p:extLst>
      <p:ext uri="{BB962C8B-B14F-4D97-AF65-F5344CB8AC3E}">
        <p14:creationId xmlns:p14="http://schemas.microsoft.com/office/powerpoint/2010/main" val="294395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3942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Inhoud van twe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jdelijke aanduiding voor inhoud 2"/>
          <p:cNvSpPr>
            <a:spLocks noGrp="1"/>
          </p:cNvSpPr>
          <p:nvPr>
            <p:ph sz="half" idx="1"/>
          </p:nvPr>
        </p:nvSpPr>
        <p:spPr>
          <a:xfrm>
            <a:off x="6554152" y="1825625"/>
            <a:ext cx="5181600" cy="4294376"/>
          </a:xfrm>
          <a:prstGeom prst="rect">
            <a:avLst/>
          </a:prstGeom>
        </p:spPr>
        <p:txBody>
          <a:bodyPr/>
          <a:lstStyle>
            <a:lvl1pPr>
              <a:buClr>
                <a:srgbClr val="3EB0BF"/>
              </a:buClr>
              <a:defRPr/>
            </a:lvl1pPr>
            <a:lvl2pPr>
              <a:buClr>
                <a:srgbClr val="3EB0BF"/>
              </a:buClr>
              <a:defRPr/>
            </a:lvl2pPr>
            <a:lvl3pPr>
              <a:buClr>
                <a:srgbClr val="3EB0BF"/>
              </a:buClr>
              <a:defRPr/>
            </a:lvl3pPr>
            <a:lvl4pPr>
              <a:buClr>
                <a:srgbClr val="3EB0BF"/>
              </a:buClr>
              <a:defRPr/>
            </a:lvl4pPr>
            <a:lvl5pPr>
              <a:buClr>
                <a:srgbClr val="3EB0BF"/>
              </a:buClr>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el 1"/>
          <p:cNvSpPr>
            <a:spLocks noGrp="1"/>
          </p:cNvSpPr>
          <p:nvPr>
            <p:ph type="title"/>
          </p:nvPr>
        </p:nvSpPr>
        <p:spPr>
          <a:xfrm>
            <a:off x="6554152" y="365125"/>
            <a:ext cx="5181600"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dirty="0"/>
              <a:t>Klik om de stijl te bewerken</a:t>
            </a:r>
          </a:p>
        </p:txBody>
      </p:sp>
      <p:sp>
        <p:nvSpPr>
          <p:cNvPr id="11" name="Tijdelijke aanduiding voor inhoud 2"/>
          <p:cNvSpPr>
            <a:spLocks noGrp="1"/>
          </p:cNvSpPr>
          <p:nvPr>
            <p:ph idx="10"/>
          </p:nvPr>
        </p:nvSpPr>
        <p:spPr>
          <a:xfrm>
            <a:off x="635" y="1"/>
            <a:ext cx="6096635" cy="6120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p:txBody>
      </p:sp>
    </p:spTree>
    <p:extLst>
      <p:ext uri="{BB962C8B-B14F-4D97-AF65-F5344CB8AC3E}">
        <p14:creationId xmlns:p14="http://schemas.microsoft.com/office/powerpoint/2010/main" val="3022576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38200" y="365125"/>
            <a:ext cx="10515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dirty="0"/>
              <a:t>Klik om de stijl te bewerken</a:t>
            </a:r>
          </a:p>
        </p:txBody>
      </p:sp>
      <p:sp>
        <p:nvSpPr>
          <p:cNvPr id="3" name="Tijdelijke aanduiding voor inhoud 2"/>
          <p:cNvSpPr>
            <a:spLocks noGrp="1"/>
          </p:cNvSpPr>
          <p:nvPr>
            <p:ph idx="1" hasCustomPrompt="1"/>
          </p:nvPr>
        </p:nvSpPr>
        <p:spPr>
          <a:xfrm>
            <a:off x="838200" y="1837500"/>
            <a:ext cx="10515600" cy="4351338"/>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79670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38200" y="365125"/>
            <a:ext cx="10515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dirty="0"/>
              <a:t>Klik om de stijl te bewerken</a:t>
            </a:r>
          </a:p>
        </p:txBody>
      </p:sp>
      <p:sp>
        <p:nvSpPr>
          <p:cNvPr id="4" name="Rectangle 3"/>
          <p:cNvSpPr/>
          <p:nvPr userDrawn="1"/>
        </p:nvSpPr>
        <p:spPr>
          <a:xfrm>
            <a:off x="830273" y="2080943"/>
            <a:ext cx="3240000" cy="3240000"/>
          </a:xfrm>
          <a:prstGeom prst="rect">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tekst 2"/>
          <p:cNvSpPr>
            <a:spLocks noGrp="1"/>
          </p:cNvSpPr>
          <p:nvPr>
            <p:ph type="body" idx="1"/>
          </p:nvPr>
        </p:nvSpPr>
        <p:spPr>
          <a:xfrm>
            <a:off x="838199" y="2080943"/>
            <a:ext cx="3240000" cy="3240000"/>
          </a:xfrm>
          <a:prstGeom prst="rect">
            <a:avLst/>
          </a:prstGeom>
        </p:spPr>
        <p:txBody>
          <a:bodyPr lIns="288000" tIns="288000" rIns="288000" bIns="288000"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Tekststijl van het model bewerken</a:t>
            </a:r>
          </a:p>
        </p:txBody>
      </p:sp>
      <p:sp>
        <p:nvSpPr>
          <p:cNvPr id="22" name="Rectangle 21"/>
          <p:cNvSpPr/>
          <p:nvPr userDrawn="1"/>
        </p:nvSpPr>
        <p:spPr>
          <a:xfrm>
            <a:off x="4476000" y="2055812"/>
            <a:ext cx="3240000" cy="3240000"/>
          </a:xfrm>
          <a:prstGeom prst="rect">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jdelijke aanduiding voor tekst 2"/>
          <p:cNvSpPr>
            <a:spLocks noGrp="1"/>
          </p:cNvSpPr>
          <p:nvPr>
            <p:ph type="body" idx="10"/>
          </p:nvPr>
        </p:nvSpPr>
        <p:spPr>
          <a:xfrm>
            <a:off x="4476001" y="2055814"/>
            <a:ext cx="3240000" cy="3240000"/>
          </a:xfrm>
          <a:prstGeom prst="rect">
            <a:avLst/>
          </a:prstGeom>
        </p:spPr>
        <p:txBody>
          <a:bodyPr lIns="288000" tIns="288000" rIns="288000" bIns="288000"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Tekststijl van het model bewerken</a:t>
            </a:r>
          </a:p>
        </p:txBody>
      </p:sp>
      <p:sp>
        <p:nvSpPr>
          <p:cNvPr id="24" name="Rectangle 23"/>
          <p:cNvSpPr/>
          <p:nvPr userDrawn="1"/>
        </p:nvSpPr>
        <p:spPr>
          <a:xfrm>
            <a:off x="8113800" y="2055812"/>
            <a:ext cx="3240000" cy="3240000"/>
          </a:xfrm>
          <a:prstGeom prst="rect">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jdelijke aanduiding voor tekst 2"/>
          <p:cNvSpPr>
            <a:spLocks noGrp="1"/>
          </p:cNvSpPr>
          <p:nvPr>
            <p:ph type="body" idx="11"/>
          </p:nvPr>
        </p:nvSpPr>
        <p:spPr>
          <a:xfrm>
            <a:off x="8113801" y="2055813"/>
            <a:ext cx="3240000" cy="3240000"/>
          </a:xfrm>
          <a:prstGeom prst="rect">
            <a:avLst/>
          </a:prstGeom>
        </p:spPr>
        <p:txBody>
          <a:bodyPr lIns="288000" tIns="288000" rIns="288000" bIns="288000"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Tekststijl van het model bewerken</a:t>
            </a:r>
          </a:p>
        </p:txBody>
      </p:sp>
    </p:spTree>
    <p:extLst>
      <p:ext uri="{BB962C8B-B14F-4D97-AF65-F5344CB8AC3E}">
        <p14:creationId xmlns:p14="http://schemas.microsoft.com/office/powerpoint/2010/main" val="2344539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userDrawn="1"/>
        </p:nvSpPr>
        <p:spPr>
          <a:xfrm>
            <a:off x="0" y="0"/>
            <a:ext cx="12192000" cy="6246796"/>
          </a:xfrm>
          <a:prstGeom prst="rect">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tekst 2"/>
          <p:cNvSpPr>
            <a:spLocks noGrp="1"/>
          </p:cNvSpPr>
          <p:nvPr>
            <p:ph type="body" idx="1"/>
          </p:nvPr>
        </p:nvSpPr>
        <p:spPr>
          <a:xfrm>
            <a:off x="838198" y="1597795"/>
            <a:ext cx="10471485" cy="4254366"/>
          </a:xfrm>
          <a:prstGeom prst="rect">
            <a:avLst/>
          </a:prstGeom>
        </p:spPr>
        <p:txBody>
          <a:bodyPr lIns="288000" tIns="288000" rIns="288000" bIns="288000" anchor="t"/>
          <a:lstStyle>
            <a:lvl1pPr marL="0" indent="0">
              <a:buNone/>
              <a:defRPr sz="6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Tekststijl van het model bewerken</a:t>
            </a:r>
          </a:p>
        </p:txBody>
      </p:sp>
    </p:spTree>
    <p:extLst>
      <p:ext uri="{BB962C8B-B14F-4D97-AF65-F5344CB8AC3E}">
        <p14:creationId xmlns:p14="http://schemas.microsoft.com/office/powerpoint/2010/main" val="2123069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jdelijke aanduiding voor inhoud 2"/>
          <p:cNvSpPr>
            <a:spLocks noGrp="1"/>
          </p:cNvSpPr>
          <p:nvPr>
            <p:ph sz="half" idx="1"/>
          </p:nvPr>
        </p:nvSpPr>
        <p:spPr>
          <a:xfrm>
            <a:off x="838200" y="1825625"/>
            <a:ext cx="5181600" cy="4294376"/>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el 1"/>
          <p:cNvSpPr>
            <a:spLocks noGrp="1"/>
          </p:cNvSpPr>
          <p:nvPr>
            <p:ph type="title"/>
          </p:nvPr>
        </p:nvSpPr>
        <p:spPr>
          <a:xfrm>
            <a:off x="838200" y="365125"/>
            <a:ext cx="5181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dirty="0"/>
              <a:t>Klik om de stijl te bewerken</a:t>
            </a:r>
          </a:p>
        </p:txBody>
      </p:sp>
      <p:sp>
        <p:nvSpPr>
          <p:cNvPr id="11" name="Tijdelijke aanduiding voor inhoud 2"/>
          <p:cNvSpPr>
            <a:spLocks noGrp="1"/>
          </p:cNvSpPr>
          <p:nvPr>
            <p:ph idx="10"/>
          </p:nvPr>
        </p:nvSpPr>
        <p:spPr>
          <a:xfrm>
            <a:off x="6096000" y="1"/>
            <a:ext cx="6096635" cy="6120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p:txBody>
      </p:sp>
    </p:spTree>
    <p:extLst>
      <p:ext uri="{BB962C8B-B14F-4D97-AF65-F5344CB8AC3E}">
        <p14:creationId xmlns:p14="http://schemas.microsoft.com/office/powerpoint/2010/main" val="1037338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nhoud van twe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jdelijke aanduiding voor inhoud 2"/>
          <p:cNvSpPr>
            <a:spLocks noGrp="1"/>
          </p:cNvSpPr>
          <p:nvPr>
            <p:ph sz="half" idx="1"/>
          </p:nvPr>
        </p:nvSpPr>
        <p:spPr>
          <a:xfrm>
            <a:off x="838200" y="1825625"/>
            <a:ext cx="5181600" cy="4294376"/>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el 1"/>
          <p:cNvSpPr>
            <a:spLocks noGrp="1"/>
          </p:cNvSpPr>
          <p:nvPr>
            <p:ph type="title"/>
          </p:nvPr>
        </p:nvSpPr>
        <p:spPr>
          <a:xfrm>
            <a:off x="838200" y="365125"/>
            <a:ext cx="5181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dirty="0"/>
              <a:t>Klik om de stijl te bewerken</a:t>
            </a:r>
          </a:p>
        </p:txBody>
      </p:sp>
      <p:sp>
        <p:nvSpPr>
          <p:cNvPr id="11" name="Tijdelijke aanduiding voor inhoud 2"/>
          <p:cNvSpPr>
            <a:spLocks noGrp="1"/>
          </p:cNvSpPr>
          <p:nvPr>
            <p:ph idx="10"/>
          </p:nvPr>
        </p:nvSpPr>
        <p:spPr>
          <a:xfrm>
            <a:off x="6096000" y="1"/>
            <a:ext cx="6096635" cy="6120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p:txBody>
      </p:sp>
    </p:spTree>
    <p:extLst>
      <p:ext uri="{BB962C8B-B14F-4D97-AF65-F5344CB8AC3E}">
        <p14:creationId xmlns:p14="http://schemas.microsoft.com/office/powerpoint/2010/main" val="1242030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nhoud van twe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5" y="1"/>
            <a:ext cx="12192000" cy="6858000"/>
          </a:xfrm>
          <a:prstGeom prst="rect">
            <a:avLst/>
          </a:prstGeom>
        </p:spPr>
      </p:pic>
      <p:sp>
        <p:nvSpPr>
          <p:cNvPr id="3" name="Tijdelijke aanduiding voor inhoud 2"/>
          <p:cNvSpPr>
            <a:spLocks noGrp="1"/>
          </p:cNvSpPr>
          <p:nvPr>
            <p:ph sz="half" idx="1"/>
          </p:nvPr>
        </p:nvSpPr>
        <p:spPr>
          <a:xfrm>
            <a:off x="6554152" y="1825625"/>
            <a:ext cx="5181600" cy="4294376"/>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tel 1"/>
          <p:cNvSpPr>
            <a:spLocks noGrp="1"/>
          </p:cNvSpPr>
          <p:nvPr>
            <p:ph type="title"/>
          </p:nvPr>
        </p:nvSpPr>
        <p:spPr>
          <a:xfrm>
            <a:off x="6554152" y="365125"/>
            <a:ext cx="5181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dirty="0"/>
              <a:t>Klik om de stijl te bewerken</a:t>
            </a:r>
          </a:p>
        </p:txBody>
      </p:sp>
      <p:sp>
        <p:nvSpPr>
          <p:cNvPr id="11" name="Tijdelijke aanduiding voor inhoud 2"/>
          <p:cNvSpPr>
            <a:spLocks noGrp="1"/>
          </p:cNvSpPr>
          <p:nvPr>
            <p:ph idx="10"/>
          </p:nvPr>
        </p:nvSpPr>
        <p:spPr>
          <a:xfrm>
            <a:off x="635" y="1"/>
            <a:ext cx="6096635" cy="6120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p:txBody>
      </p:sp>
    </p:spTree>
    <p:extLst>
      <p:ext uri="{BB962C8B-B14F-4D97-AF65-F5344CB8AC3E}">
        <p14:creationId xmlns:p14="http://schemas.microsoft.com/office/powerpoint/2010/main" val="1711959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38200" y="365125"/>
            <a:ext cx="10515600"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a:t>Klik om stijl te bewerken</a:t>
            </a:r>
            <a:endParaRPr lang="nl-NL" dirty="0"/>
          </a:p>
        </p:txBody>
      </p:sp>
      <p:sp>
        <p:nvSpPr>
          <p:cNvPr id="3" name="Tijdelijke aanduiding voor inhoud 2"/>
          <p:cNvSpPr>
            <a:spLocks noGrp="1"/>
          </p:cNvSpPr>
          <p:nvPr>
            <p:ph idx="1" hasCustomPrompt="1"/>
          </p:nvPr>
        </p:nvSpPr>
        <p:spPr>
          <a:xfrm>
            <a:off x="838200" y="1837500"/>
            <a:ext cx="10515600" cy="4351338"/>
          </a:xfrm>
          <a:prstGeom prst="rect">
            <a:avLst/>
          </a:prstGeom>
        </p:spPr>
        <p:txBody>
          <a:bodyPr/>
          <a:lstStyle>
            <a:lvl1pPr>
              <a:buClr>
                <a:srgbClr val="3EB0BF"/>
              </a:buClr>
              <a:defRPr/>
            </a:lvl1pPr>
            <a:lvl2pPr>
              <a:buClr>
                <a:srgbClr val="3EB0BF"/>
              </a:buClr>
              <a:defRPr/>
            </a:lvl2pPr>
            <a:lvl3pPr>
              <a:buClr>
                <a:srgbClr val="3EB0BF"/>
              </a:buClr>
              <a:defRPr/>
            </a:lvl3pPr>
            <a:lvl4pPr>
              <a:buClr>
                <a:srgbClr val="3EB0BF"/>
              </a:buClr>
              <a:defRPr/>
            </a:lvl4pPr>
            <a:lvl5pPr>
              <a:buClr>
                <a:srgbClr val="3EB0BF"/>
              </a:buClr>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44112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38200" y="365125"/>
            <a:ext cx="10515600"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a:t>Klik om stijl te bewerken</a:t>
            </a:r>
            <a:endParaRPr lang="nl-NL" dirty="0"/>
          </a:p>
        </p:txBody>
      </p:sp>
      <p:sp>
        <p:nvSpPr>
          <p:cNvPr id="4" name="Rectangle 3"/>
          <p:cNvSpPr/>
          <p:nvPr userDrawn="1"/>
        </p:nvSpPr>
        <p:spPr>
          <a:xfrm>
            <a:off x="838199" y="2055813"/>
            <a:ext cx="3240000" cy="3240000"/>
          </a:xfrm>
          <a:prstGeom prst="rect">
            <a:avLst/>
          </a:prstGeom>
          <a:solidFill>
            <a:srgbClr val="3EB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tekst 2"/>
          <p:cNvSpPr>
            <a:spLocks noGrp="1"/>
          </p:cNvSpPr>
          <p:nvPr>
            <p:ph type="body" idx="1"/>
          </p:nvPr>
        </p:nvSpPr>
        <p:spPr>
          <a:xfrm>
            <a:off x="838200" y="2055814"/>
            <a:ext cx="3240000" cy="3240000"/>
          </a:xfrm>
          <a:prstGeom prst="rect">
            <a:avLst/>
          </a:prstGeom>
        </p:spPr>
        <p:txBody>
          <a:bodyPr lIns="288000" tIns="288000" rIns="288000" bIns="288000"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2" name="Rectangle 21"/>
          <p:cNvSpPr/>
          <p:nvPr userDrawn="1"/>
        </p:nvSpPr>
        <p:spPr>
          <a:xfrm>
            <a:off x="4476000" y="2055813"/>
            <a:ext cx="3240000" cy="3240000"/>
          </a:xfrm>
          <a:prstGeom prst="rect">
            <a:avLst/>
          </a:prstGeom>
          <a:solidFill>
            <a:srgbClr val="3EB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jdelijke aanduiding voor tekst 2"/>
          <p:cNvSpPr>
            <a:spLocks noGrp="1"/>
          </p:cNvSpPr>
          <p:nvPr>
            <p:ph type="body" idx="10"/>
          </p:nvPr>
        </p:nvSpPr>
        <p:spPr>
          <a:xfrm>
            <a:off x="4476001" y="2055814"/>
            <a:ext cx="3240000" cy="3240000"/>
          </a:xfrm>
          <a:prstGeom prst="rect">
            <a:avLst/>
          </a:prstGeom>
        </p:spPr>
        <p:txBody>
          <a:bodyPr lIns="288000" tIns="288000" rIns="288000" bIns="288000"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4" name="Rectangle 23"/>
          <p:cNvSpPr/>
          <p:nvPr userDrawn="1"/>
        </p:nvSpPr>
        <p:spPr>
          <a:xfrm>
            <a:off x="8101925" y="2079562"/>
            <a:ext cx="3240000" cy="3240000"/>
          </a:xfrm>
          <a:prstGeom prst="rect">
            <a:avLst/>
          </a:prstGeom>
          <a:solidFill>
            <a:srgbClr val="3EB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jdelijke aanduiding voor tekst 2"/>
          <p:cNvSpPr>
            <a:spLocks noGrp="1"/>
          </p:cNvSpPr>
          <p:nvPr>
            <p:ph type="body" idx="11"/>
          </p:nvPr>
        </p:nvSpPr>
        <p:spPr>
          <a:xfrm>
            <a:off x="8113801" y="2055813"/>
            <a:ext cx="3240000" cy="3240000"/>
          </a:xfrm>
          <a:prstGeom prst="rect">
            <a:avLst/>
          </a:prstGeom>
        </p:spPr>
        <p:txBody>
          <a:bodyPr lIns="288000" tIns="288000" rIns="288000" bIns="288000"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userDrawn="1"/>
        </p:nvSpPr>
        <p:spPr>
          <a:xfrm>
            <a:off x="0" y="0"/>
            <a:ext cx="12387714" cy="6246796"/>
          </a:xfrm>
          <a:prstGeom prst="rect">
            <a:avLst/>
          </a:prstGeom>
          <a:solidFill>
            <a:srgbClr val="3EB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tekst 2"/>
          <p:cNvSpPr>
            <a:spLocks noGrp="1"/>
          </p:cNvSpPr>
          <p:nvPr>
            <p:ph type="body" idx="1"/>
          </p:nvPr>
        </p:nvSpPr>
        <p:spPr>
          <a:xfrm>
            <a:off x="838198" y="1597795"/>
            <a:ext cx="10471485" cy="4254366"/>
          </a:xfrm>
          <a:prstGeom prst="rect">
            <a:avLst/>
          </a:prstGeom>
        </p:spPr>
        <p:txBody>
          <a:bodyPr lIns="288000" tIns="288000" rIns="288000" bIns="288000" anchor="t"/>
          <a:lstStyle>
            <a:lvl1pPr marL="0" indent="0">
              <a:buNone/>
              <a:defRPr sz="6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nhoud van twe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jdelijke aanduiding voor inhoud 2"/>
          <p:cNvSpPr>
            <a:spLocks noGrp="1"/>
          </p:cNvSpPr>
          <p:nvPr>
            <p:ph sz="half" idx="1"/>
          </p:nvPr>
        </p:nvSpPr>
        <p:spPr>
          <a:xfrm>
            <a:off x="838200" y="1825625"/>
            <a:ext cx="5181600" cy="4294376"/>
          </a:xfrm>
          <a:prstGeom prst="rect">
            <a:avLst/>
          </a:prstGeom>
        </p:spPr>
        <p:txBody>
          <a:bodyPr/>
          <a:lstStyle>
            <a:lvl1pPr>
              <a:buClr>
                <a:srgbClr val="3EB0BF"/>
              </a:buClr>
              <a:defRPr/>
            </a:lvl1pPr>
            <a:lvl2pPr>
              <a:buClr>
                <a:srgbClr val="3EB0BF"/>
              </a:buClr>
              <a:defRPr/>
            </a:lvl2pPr>
            <a:lvl3pPr>
              <a:buClr>
                <a:srgbClr val="3EB0BF"/>
              </a:buClr>
              <a:defRPr/>
            </a:lvl3pPr>
            <a:lvl4pPr>
              <a:buClr>
                <a:srgbClr val="3EB0BF"/>
              </a:buClr>
              <a:defRPr/>
            </a:lvl4pPr>
            <a:lvl5pPr>
              <a:buClr>
                <a:srgbClr val="3EB0BF"/>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tel 1"/>
          <p:cNvSpPr>
            <a:spLocks noGrp="1"/>
          </p:cNvSpPr>
          <p:nvPr>
            <p:ph type="title"/>
          </p:nvPr>
        </p:nvSpPr>
        <p:spPr>
          <a:xfrm>
            <a:off x="838200" y="365125"/>
            <a:ext cx="5181600"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a:t>Klik om stijl te bewerken</a:t>
            </a:r>
            <a:endParaRPr lang="nl-NL" dirty="0"/>
          </a:p>
        </p:txBody>
      </p:sp>
      <p:sp>
        <p:nvSpPr>
          <p:cNvPr id="11" name="Tijdelijke aanduiding voor inhoud 2"/>
          <p:cNvSpPr>
            <a:spLocks noGrp="1"/>
          </p:cNvSpPr>
          <p:nvPr>
            <p:ph idx="10"/>
          </p:nvPr>
        </p:nvSpPr>
        <p:spPr>
          <a:xfrm>
            <a:off x="6096000" y="1"/>
            <a:ext cx="6096635" cy="6120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tekststijl van het model te bewerken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Inhoud van twe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jdelijke aanduiding voor inhoud 2"/>
          <p:cNvSpPr>
            <a:spLocks noGrp="1"/>
          </p:cNvSpPr>
          <p:nvPr>
            <p:ph sz="half" idx="1"/>
          </p:nvPr>
        </p:nvSpPr>
        <p:spPr>
          <a:xfrm>
            <a:off x="6554152" y="1825625"/>
            <a:ext cx="5181600" cy="4294376"/>
          </a:xfrm>
          <a:prstGeom prst="rect">
            <a:avLst/>
          </a:prstGeom>
        </p:spPr>
        <p:txBody>
          <a:bodyPr/>
          <a:lstStyle>
            <a:lvl1pPr>
              <a:buClr>
                <a:srgbClr val="3EB0BF"/>
              </a:buClr>
              <a:defRPr/>
            </a:lvl1pPr>
            <a:lvl2pPr>
              <a:buClr>
                <a:srgbClr val="3EB0BF"/>
              </a:buClr>
              <a:defRPr/>
            </a:lvl2pPr>
            <a:lvl3pPr>
              <a:buClr>
                <a:srgbClr val="3EB0BF"/>
              </a:buClr>
              <a:defRPr/>
            </a:lvl3pPr>
            <a:lvl4pPr>
              <a:buClr>
                <a:srgbClr val="3EB0BF"/>
              </a:buClr>
              <a:defRPr/>
            </a:lvl4pPr>
            <a:lvl5pPr>
              <a:buClr>
                <a:srgbClr val="3EB0BF"/>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tel 1"/>
          <p:cNvSpPr>
            <a:spLocks noGrp="1"/>
          </p:cNvSpPr>
          <p:nvPr>
            <p:ph type="title"/>
          </p:nvPr>
        </p:nvSpPr>
        <p:spPr>
          <a:xfrm>
            <a:off x="6554152" y="365125"/>
            <a:ext cx="5181600" cy="1325563"/>
          </a:xfrm>
          <a:prstGeom prst="rect">
            <a:avLst/>
          </a:prstGeom>
        </p:spPr>
        <p:txBody>
          <a:bodyPr/>
          <a:lstStyle>
            <a:lvl1pPr>
              <a:defRPr b="1" i="0">
                <a:solidFill>
                  <a:srgbClr val="3EB0BF"/>
                </a:solidFill>
                <a:latin typeface="Calibri" charset="0"/>
                <a:ea typeface="Calibri" charset="0"/>
                <a:cs typeface="Calibri" charset="0"/>
              </a:defRPr>
            </a:lvl1pPr>
          </a:lstStyle>
          <a:p>
            <a:r>
              <a:rPr lang="nl-NL"/>
              <a:t>Klik om stijl te bewerken</a:t>
            </a:r>
            <a:endParaRPr lang="nl-NL" dirty="0"/>
          </a:p>
        </p:txBody>
      </p:sp>
      <p:sp>
        <p:nvSpPr>
          <p:cNvPr id="11" name="Tijdelijke aanduiding voor inhoud 2"/>
          <p:cNvSpPr>
            <a:spLocks noGrp="1"/>
          </p:cNvSpPr>
          <p:nvPr>
            <p:ph idx="10"/>
          </p:nvPr>
        </p:nvSpPr>
        <p:spPr>
          <a:xfrm>
            <a:off x="635" y="1"/>
            <a:ext cx="6096635" cy="6120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tekststijl van het model te bewerken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38200" y="365125"/>
            <a:ext cx="10515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a:t>Klik om stijl te bewerken</a:t>
            </a:r>
            <a:endParaRPr lang="nl-NL" dirty="0"/>
          </a:p>
        </p:txBody>
      </p:sp>
      <p:sp>
        <p:nvSpPr>
          <p:cNvPr id="3" name="Tijdelijke aanduiding voor inhoud 2"/>
          <p:cNvSpPr>
            <a:spLocks noGrp="1"/>
          </p:cNvSpPr>
          <p:nvPr>
            <p:ph idx="1" hasCustomPrompt="1"/>
          </p:nvPr>
        </p:nvSpPr>
        <p:spPr>
          <a:xfrm>
            <a:off x="838200" y="1837500"/>
            <a:ext cx="10515600" cy="4351338"/>
          </a:xfrm>
          <a:prstGeom prst="rect">
            <a:avLst/>
          </a:prstGeom>
        </p:spPr>
        <p:txBody>
          <a:bodyPr/>
          <a:lstStyle>
            <a:lvl1pPr>
              <a:buClr>
                <a:srgbClr val="F16B82"/>
              </a:buClr>
              <a:defRPr/>
            </a:lvl1pPr>
            <a:lvl2pPr>
              <a:buClr>
                <a:srgbClr val="F16B82"/>
              </a:buClr>
              <a:defRPr/>
            </a:lvl2pPr>
            <a:lvl3pPr>
              <a:buClr>
                <a:srgbClr val="F16B82"/>
              </a:buClr>
              <a:defRPr/>
            </a:lvl3pPr>
            <a:lvl4pPr>
              <a:buClr>
                <a:srgbClr val="F16B82"/>
              </a:buClr>
              <a:defRPr/>
            </a:lvl4pPr>
            <a:lvl5pPr>
              <a:buClr>
                <a:srgbClr val="F16B82"/>
              </a:buClr>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38200" y="365125"/>
            <a:ext cx="10515600" cy="1325563"/>
          </a:xfrm>
          <a:prstGeom prst="rect">
            <a:avLst/>
          </a:prstGeom>
        </p:spPr>
        <p:txBody>
          <a:bodyPr/>
          <a:lstStyle>
            <a:lvl1pPr>
              <a:defRPr b="1" i="0">
                <a:solidFill>
                  <a:srgbClr val="F16B82"/>
                </a:solidFill>
                <a:latin typeface="Calibri" charset="0"/>
                <a:ea typeface="Calibri" charset="0"/>
                <a:cs typeface="Calibri" charset="0"/>
              </a:defRPr>
            </a:lvl1pPr>
          </a:lstStyle>
          <a:p>
            <a:r>
              <a:rPr lang="nl-NL"/>
              <a:t>Klik om stijl te bewerken</a:t>
            </a:r>
            <a:endParaRPr lang="nl-NL" dirty="0"/>
          </a:p>
        </p:txBody>
      </p:sp>
      <p:sp>
        <p:nvSpPr>
          <p:cNvPr id="4" name="Rectangle 3"/>
          <p:cNvSpPr/>
          <p:nvPr userDrawn="1"/>
        </p:nvSpPr>
        <p:spPr>
          <a:xfrm>
            <a:off x="830273" y="2080943"/>
            <a:ext cx="3240000" cy="3240000"/>
          </a:xfrm>
          <a:prstGeom prst="rect">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tekst 2"/>
          <p:cNvSpPr>
            <a:spLocks noGrp="1"/>
          </p:cNvSpPr>
          <p:nvPr>
            <p:ph type="body" idx="1"/>
          </p:nvPr>
        </p:nvSpPr>
        <p:spPr>
          <a:xfrm>
            <a:off x="838199" y="2080943"/>
            <a:ext cx="3240000" cy="3240000"/>
          </a:xfrm>
          <a:prstGeom prst="rect">
            <a:avLst/>
          </a:prstGeom>
        </p:spPr>
        <p:txBody>
          <a:bodyPr lIns="288000" tIns="288000" rIns="288000" bIns="288000"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2" name="Rectangle 21"/>
          <p:cNvSpPr/>
          <p:nvPr userDrawn="1"/>
        </p:nvSpPr>
        <p:spPr>
          <a:xfrm>
            <a:off x="4476000" y="2055812"/>
            <a:ext cx="3240000" cy="3240000"/>
          </a:xfrm>
          <a:prstGeom prst="rect">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jdelijke aanduiding voor tekst 2"/>
          <p:cNvSpPr>
            <a:spLocks noGrp="1"/>
          </p:cNvSpPr>
          <p:nvPr>
            <p:ph type="body" idx="10"/>
          </p:nvPr>
        </p:nvSpPr>
        <p:spPr>
          <a:xfrm>
            <a:off x="4476001" y="2055814"/>
            <a:ext cx="3240000" cy="3240000"/>
          </a:xfrm>
          <a:prstGeom prst="rect">
            <a:avLst/>
          </a:prstGeom>
        </p:spPr>
        <p:txBody>
          <a:bodyPr lIns="288000" tIns="288000" rIns="288000" bIns="288000"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4" name="Rectangle 23"/>
          <p:cNvSpPr/>
          <p:nvPr userDrawn="1"/>
        </p:nvSpPr>
        <p:spPr>
          <a:xfrm>
            <a:off x="8113800" y="2055812"/>
            <a:ext cx="3240000" cy="3240000"/>
          </a:xfrm>
          <a:prstGeom prst="rect">
            <a:avLst/>
          </a:prstGeom>
          <a:solidFill>
            <a:srgbClr val="F16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jdelijke aanduiding voor tekst 2"/>
          <p:cNvSpPr>
            <a:spLocks noGrp="1"/>
          </p:cNvSpPr>
          <p:nvPr>
            <p:ph type="body" idx="11"/>
          </p:nvPr>
        </p:nvSpPr>
        <p:spPr>
          <a:xfrm>
            <a:off x="8113801" y="2055813"/>
            <a:ext cx="3240000" cy="3240000"/>
          </a:xfrm>
          <a:prstGeom prst="rect">
            <a:avLst/>
          </a:prstGeom>
        </p:spPr>
        <p:txBody>
          <a:bodyPr lIns="288000" tIns="288000" rIns="288000" bIns="288000" anchor="t"/>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56721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60" r:id="rId4"/>
    <p:sldLayoutId id="2147483667" r:id="rId5"/>
    <p:sldLayoutId id="2147483665" r:id="rId6"/>
    <p:sldLayoutId id="2147483666" r:id="rId7"/>
    <p:sldLayoutId id="2147483661" r:id="rId8"/>
    <p:sldLayoutId id="2147483662" r:id="rId9"/>
    <p:sldLayoutId id="2147483668" r:id="rId10"/>
    <p:sldLayoutId id="2147483652"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27529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7.emf"/><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9.tiff"/></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mailto:rookvrijestart@trimbos.nl"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hyperlink" Target="https://vimeo.com/45115658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0" y="0"/>
            <a:ext cx="12192000" cy="1852094"/>
          </a:xfrm>
          <a:prstGeom prst="rect">
            <a:avLst/>
          </a:prstGeom>
          <a:gradFill>
            <a:gsLst>
              <a:gs pos="100000">
                <a:srgbClr val="A94B5B"/>
              </a:gs>
              <a:gs pos="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De eerste 1000 dagen</a:t>
            </a:r>
          </a:p>
        </p:txBody>
      </p:sp>
      <p:sp>
        <p:nvSpPr>
          <p:cNvPr id="5" name="Tekstvak 4">
            <a:extLst>
              <a:ext uri="{FF2B5EF4-FFF2-40B4-BE49-F238E27FC236}">
                <a16:creationId xmlns:a16="http://schemas.microsoft.com/office/drawing/2014/main" id="{48D75CEF-EE11-BB43-86F2-52E16E3562AD}"/>
              </a:ext>
            </a:extLst>
          </p:cNvPr>
          <p:cNvSpPr txBox="1"/>
          <p:nvPr/>
        </p:nvSpPr>
        <p:spPr>
          <a:xfrm>
            <a:off x="9885348" y="6305793"/>
            <a:ext cx="18097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Trimbos instituut</a:t>
            </a:r>
          </a:p>
        </p:txBody>
      </p:sp>
      <p:sp>
        <p:nvSpPr>
          <p:cNvPr id="7" name="Tekstvak 6">
            <a:extLst>
              <a:ext uri="{FF2B5EF4-FFF2-40B4-BE49-F238E27FC236}">
                <a16:creationId xmlns:a16="http://schemas.microsoft.com/office/drawing/2014/main" id="{D45D70D0-D2D2-E2B1-8B93-62ACAE3762F9}"/>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sp>
        <p:nvSpPr>
          <p:cNvPr id="2" name="Toelichting met afgeronde rechthoek 1">
            <a:extLst>
              <a:ext uri="{FF2B5EF4-FFF2-40B4-BE49-F238E27FC236}">
                <a16:creationId xmlns:a16="http://schemas.microsoft.com/office/drawing/2014/main" id="{DDB1507B-4D5E-0224-01D8-059DF5D7F01E}"/>
              </a:ext>
            </a:extLst>
          </p:cNvPr>
          <p:cNvSpPr/>
          <p:nvPr/>
        </p:nvSpPr>
        <p:spPr>
          <a:xfrm>
            <a:off x="720066" y="1641596"/>
            <a:ext cx="6903720" cy="3016818"/>
          </a:xfrm>
          <a:prstGeom prst="wedgeRoundRectCallout">
            <a:avLst>
              <a:gd name="adj1" fmla="val 54443"/>
              <a:gd name="adj2" fmla="val 17540"/>
              <a:gd name="adj3" fmla="val 16667"/>
            </a:avLst>
          </a:prstGeom>
          <a:solidFill>
            <a:srgbClr val="4D22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C99609D5-112C-830C-DE34-DCD65226FC8F}"/>
              </a:ext>
            </a:extLst>
          </p:cNvPr>
          <p:cNvSpPr txBox="1"/>
          <p:nvPr/>
        </p:nvSpPr>
        <p:spPr>
          <a:xfrm>
            <a:off x="720066" y="1641596"/>
            <a:ext cx="6500655"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Bradley Hand" pitchFamily="2" charset="77"/>
                <a:ea typeface="+mn-ea"/>
                <a:cs typeface="+mn-cs"/>
              </a:rPr>
              <a:t>In de eerste 1000 dagen van het leven wordt het fundament gelegd van het het latere leven. Verschillen die later eigenlijk niet meer zijn te compenseren.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Bradley Hand" pitchFamily="2" charset="77"/>
                <a:ea typeface="+mn-ea"/>
                <a:cs typeface="+mn-cs"/>
              </a:rPr>
              <a:t>Dat begint al bij de conceptie.</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nl-NL" sz="3200" b="0" i="0" u="none" strike="noStrike" kern="1200" cap="none" spc="0" normalizeH="0" baseline="0" noProof="0" dirty="0">
                <a:ln>
                  <a:noFill/>
                </a:ln>
                <a:solidFill>
                  <a:srgbClr val="1F5D77"/>
                </a:solidFill>
                <a:effectLst/>
                <a:uLnTx/>
                <a:uFillTx/>
                <a:latin typeface="DIN Alternate" panose="020B0500000000000000" pitchFamily="34" charset="77"/>
                <a:ea typeface="+mn-ea"/>
                <a:cs typeface="+mn-cs"/>
              </a:rPr>
            </a:br>
            <a:endParaRPr kumimoji="0" lang="nl-NL" sz="3200" b="0" i="0" u="none" strike="noStrike" kern="1200" cap="none" spc="0" normalizeH="0" baseline="0" noProof="0" dirty="0">
              <a:ln>
                <a:noFill/>
              </a:ln>
              <a:solidFill>
                <a:srgbClr val="1F5D77"/>
              </a:solidFill>
              <a:effectLst/>
              <a:uLnTx/>
              <a:uFillTx/>
              <a:latin typeface="DIN Alternate" panose="020B0500000000000000" pitchFamily="34" charset="77"/>
              <a:ea typeface="+mn-ea"/>
              <a:cs typeface="+mn-cs"/>
            </a:endParaRPr>
          </a:p>
        </p:txBody>
      </p:sp>
      <p:pic>
        <p:nvPicPr>
          <p:cNvPr id="12" name="Afbeelding 11" descr="Afbeelding met tekst, grafische vormgeving, schermopname, Graphics&#10;&#10;Automatisch gegenereerde beschrijving">
            <a:extLst>
              <a:ext uri="{FF2B5EF4-FFF2-40B4-BE49-F238E27FC236}">
                <a16:creationId xmlns:a16="http://schemas.microsoft.com/office/drawing/2014/main" id="{8E34CB3C-9FAC-98B0-AB1A-4B8C64B0E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0249" y="1707882"/>
            <a:ext cx="2770198" cy="3899299"/>
          </a:xfrm>
          <a:prstGeom prst="rect">
            <a:avLst/>
          </a:prstGeom>
        </p:spPr>
      </p:pic>
      <p:pic>
        <p:nvPicPr>
          <p:cNvPr id="4" name="Afbeelding 3">
            <a:extLst>
              <a:ext uri="{FF2B5EF4-FFF2-40B4-BE49-F238E27FC236}">
                <a16:creationId xmlns:a16="http://schemas.microsoft.com/office/drawing/2014/main" id="{74395A71-EF32-33A6-3420-A755A022DB04}"/>
              </a:ext>
            </a:extLst>
          </p:cNvPr>
          <p:cNvPicPr>
            <a:picLocks noChangeAspect="1"/>
          </p:cNvPicPr>
          <p:nvPr/>
        </p:nvPicPr>
        <p:blipFill>
          <a:blip r:embed="rId4"/>
          <a:stretch>
            <a:fillRect/>
          </a:stretch>
        </p:blipFill>
        <p:spPr>
          <a:xfrm>
            <a:off x="7079015" y="6300010"/>
            <a:ext cx="1283589" cy="448735"/>
          </a:xfrm>
          <a:prstGeom prst="rect">
            <a:avLst/>
          </a:prstGeom>
        </p:spPr>
      </p:pic>
    </p:spTree>
    <p:extLst>
      <p:ext uri="{BB962C8B-B14F-4D97-AF65-F5344CB8AC3E}">
        <p14:creationId xmlns:p14="http://schemas.microsoft.com/office/powerpoint/2010/main" val="2071096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0" y="0"/>
            <a:ext cx="12192000" cy="2008909"/>
          </a:xfrm>
          <a:prstGeom prst="rect">
            <a:avLst/>
          </a:prstGeom>
          <a:gradFill>
            <a:gsLst>
              <a:gs pos="100000">
                <a:srgbClr val="237780"/>
              </a:gs>
              <a:gs pos="0">
                <a:schemeClr val="bg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400" dirty="0"/>
          </a:p>
        </p:txBody>
      </p:sp>
      <p:sp>
        <p:nvSpPr>
          <p:cNvPr id="5" name="Tekstvak 4">
            <a:extLst>
              <a:ext uri="{FF2B5EF4-FFF2-40B4-BE49-F238E27FC236}">
                <a16:creationId xmlns:a16="http://schemas.microsoft.com/office/drawing/2014/main" id="{FE0FAFDA-D9E5-3122-91D7-DEA56AF15F83}"/>
              </a:ext>
            </a:extLst>
          </p:cNvPr>
          <p:cNvSpPr txBox="1"/>
          <p:nvPr/>
        </p:nvSpPr>
        <p:spPr>
          <a:xfrm>
            <a:off x="434810" y="1332168"/>
            <a:ext cx="10860259" cy="1323439"/>
          </a:xfrm>
          <a:prstGeom prst="rect">
            <a:avLst/>
          </a:prstGeom>
          <a:noFill/>
        </p:spPr>
        <p:txBody>
          <a:bodyPr wrap="square">
            <a:spAutoFit/>
          </a:bodyPr>
          <a:lstStyle/>
          <a:p>
            <a:pPr algn="ctr"/>
            <a:r>
              <a:rPr lang="nl-NL" sz="4000" dirty="0">
                <a:solidFill>
                  <a:srgbClr val="C00000"/>
                </a:solidFill>
                <a:latin typeface="DIN Alternate" panose="020B0500000000000000" pitchFamily="34" charset="77"/>
              </a:rPr>
              <a:t>• 67% van de vrouwen die blijft roken doet een stoppoging</a:t>
            </a:r>
          </a:p>
        </p:txBody>
      </p:sp>
      <p:pic>
        <p:nvPicPr>
          <p:cNvPr id="4" name="Afbeelding 3">
            <a:extLst>
              <a:ext uri="{FF2B5EF4-FFF2-40B4-BE49-F238E27FC236}">
                <a16:creationId xmlns:a16="http://schemas.microsoft.com/office/drawing/2014/main" id="{6EDB1414-A7AD-3686-B94D-0A51CA8F3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053" y="3952837"/>
            <a:ext cx="1507771" cy="2177569"/>
          </a:xfrm>
          <a:prstGeom prst="rect">
            <a:avLst/>
          </a:prstGeom>
        </p:spPr>
      </p:pic>
      <p:sp>
        <p:nvSpPr>
          <p:cNvPr id="6" name="Tekstvak 5">
            <a:extLst>
              <a:ext uri="{FF2B5EF4-FFF2-40B4-BE49-F238E27FC236}">
                <a16:creationId xmlns:a16="http://schemas.microsoft.com/office/drawing/2014/main" id="{89E560A0-66B7-43A1-F788-5C9CB51F3429}"/>
              </a:ext>
            </a:extLst>
          </p:cNvPr>
          <p:cNvSpPr txBox="1"/>
          <p:nvPr/>
        </p:nvSpPr>
        <p:spPr>
          <a:xfrm>
            <a:off x="264991" y="2655607"/>
            <a:ext cx="10860259" cy="1323439"/>
          </a:xfrm>
          <a:prstGeom prst="rect">
            <a:avLst/>
          </a:prstGeom>
          <a:noFill/>
        </p:spPr>
        <p:txBody>
          <a:bodyPr wrap="square">
            <a:spAutoFit/>
          </a:bodyPr>
          <a:lstStyle/>
          <a:p>
            <a:pPr algn="ctr"/>
            <a:r>
              <a:rPr lang="nl-NL" sz="4000" dirty="0">
                <a:solidFill>
                  <a:srgbClr val="C00000"/>
                </a:solidFill>
                <a:latin typeface="DIN Alternate" panose="020B0500000000000000" pitchFamily="34" charset="77"/>
              </a:rPr>
              <a:t>•&lt;10% van deze vrouwen krijgt hulp van een coach</a:t>
            </a:r>
          </a:p>
        </p:txBody>
      </p:sp>
      <p:sp>
        <p:nvSpPr>
          <p:cNvPr id="11" name="Tekstvak 10">
            <a:extLst>
              <a:ext uri="{FF2B5EF4-FFF2-40B4-BE49-F238E27FC236}">
                <a16:creationId xmlns:a16="http://schemas.microsoft.com/office/drawing/2014/main" id="{0108D572-7D82-8454-FF68-F238FFBC7DFE}"/>
              </a:ext>
            </a:extLst>
          </p:cNvPr>
          <p:cNvSpPr txBox="1"/>
          <p:nvPr/>
        </p:nvSpPr>
        <p:spPr>
          <a:xfrm>
            <a:off x="665870" y="343058"/>
            <a:ext cx="10860259" cy="830997"/>
          </a:xfrm>
          <a:prstGeom prst="rect">
            <a:avLst/>
          </a:prstGeom>
          <a:noFill/>
        </p:spPr>
        <p:txBody>
          <a:bodyPr wrap="square">
            <a:spAutoFit/>
          </a:bodyPr>
          <a:lstStyle/>
          <a:p>
            <a:pPr algn="ctr"/>
            <a:r>
              <a:rPr lang="nl-NL" sz="4800" dirty="0">
                <a:solidFill>
                  <a:srgbClr val="004263"/>
                </a:solidFill>
                <a:latin typeface="DIN Alternate" panose="020B0500000000000000" pitchFamily="34" charset="77"/>
              </a:rPr>
              <a:t>Monitor middelen gebruik zwangerschap</a:t>
            </a:r>
          </a:p>
        </p:txBody>
      </p:sp>
      <p:sp>
        <p:nvSpPr>
          <p:cNvPr id="2" name="Tekstvak 1">
            <a:extLst>
              <a:ext uri="{FF2B5EF4-FFF2-40B4-BE49-F238E27FC236}">
                <a16:creationId xmlns:a16="http://schemas.microsoft.com/office/drawing/2014/main" id="{CFFB36F7-FDFB-A577-D028-BAB3D7E2DDEA}"/>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spTree>
    <p:extLst>
      <p:ext uri="{BB962C8B-B14F-4D97-AF65-F5344CB8AC3E}">
        <p14:creationId xmlns:p14="http://schemas.microsoft.com/office/powerpoint/2010/main" val="1447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465D9D6-59E4-5F9F-8034-06F37F5F7C4F}"/>
              </a:ext>
            </a:extLst>
          </p:cNvPr>
          <p:cNvSpPr/>
          <p:nvPr/>
        </p:nvSpPr>
        <p:spPr>
          <a:xfrm>
            <a:off x="0" y="0"/>
            <a:ext cx="12192000" cy="1852094"/>
          </a:xfrm>
          <a:prstGeom prst="rect">
            <a:avLst/>
          </a:prstGeom>
          <a:gradFill>
            <a:gsLst>
              <a:gs pos="100000">
                <a:srgbClr val="A94B5B"/>
              </a:gs>
              <a:gs pos="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solidFill>
                  <a:srgbClr val="C00000"/>
                </a:solidFill>
                <a:latin typeface="DIN Alternate" panose="020B0500000000000000" pitchFamily="34" charset="77"/>
              </a:rPr>
              <a:t>Verwijzen</a:t>
            </a:r>
          </a:p>
        </p:txBody>
      </p:sp>
      <p:sp>
        <p:nvSpPr>
          <p:cNvPr id="4" name="Tekstvak 3">
            <a:extLst>
              <a:ext uri="{FF2B5EF4-FFF2-40B4-BE49-F238E27FC236}">
                <a16:creationId xmlns:a16="http://schemas.microsoft.com/office/drawing/2014/main" id="{090B0788-9927-3F3D-460F-07B43EF38724}"/>
              </a:ext>
            </a:extLst>
          </p:cNvPr>
          <p:cNvSpPr txBox="1"/>
          <p:nvPr/>
        </p:nvSpPr>
        <p:spPr>
          <a:xfrm>
            <a:off x="659991" y="1596969"/>
            <a:ext cx="10619765" cy="1631216"/>
          </a:xfrm>
          <a:prstGeom prst="rect">
            <a:avLst/>
          </a:prstGeom>
          <a:noFill/>
        </p:spPr>
        <p:txBody>
          <a:bodyPr wrap="square" rtlCol="0">
            <a:spAutoFit/>
          </a:bodyPr>
          <a:lstStyle/>
          <a:p>
            <a:br>
              <a:rPr lang="nl-NL" sz="3200" dirty="0">
                <a:solidFill>
                  <a:srgbClr val="237780"/>
                </a:solidFill>
                <a:latin typeface="DIN Alternate" panose="020B0500000000000000" pitchFamily="34" charset="77"/>
              </a:rPr>
            </a:br>
            <a:endParaRPr lang="nl-NL" sz="3200" dirty="0">
              <a:solidFill>
                <a:srgbClr val="237780"/>
              </a:solidFill>
              <a:latin typeface="DIN Alternate" panose="020B0500000000000000" pitchFamily="34" charset="77"/>
            </a:endParaRPr>
          </a:p>
          <a:p>
            <a:r>
              <a:rPr lang="nl-NL" dirty="0">
                <a:solidFill>
                  <a:srgbClr val="237780"/>
                </a:solidFill>
                <a:latin typeface="DIN Alternate" panose="020B0500000000000000" pitchFamily="34" charset="77"/>
              </a:rPr>
              <a:t>           </a:t>
            </a:r>
            <a:endParaRPr lang="nl-NL" sz="3200" dirty="0">
              <a:solidFill>
                <a:srgbClr val="004263"/>
              </a:solidFill>
              <a:latin typeface="DIN Alternate" panose="020B0500000000000000" pitchFamily="34" charset="77"/>
            </a:endParaRPr>
          </a:p>
          <a:p>
            <a:endParaRPr lang="nl-NL" dirty="0"/>
          </a:p>
        </p:txBody>
      </p:sp>
      <p:sp>
        <p:nvSpPr>
          <p:cNvPr id="5" name="Tekstvak 4">
            <a:extLst>
              <a:ext uri="{FF2B5EF4-FFF2-40B4-BE49-F238E27FC236}">
                <a16:creationId xmlns:a16="http://schemas.microsoft.com/office/drawing/2014/main" id="{5A0B8EA4-45E1-E9F1-EF62-7E33A046D550}"/>
              </a:ext>
            </a:extLst>
          </p:cNvPr>
          <p:cNvSpPr txBox="1"/>
          <p:nvPr/>
        </p:nvSpPr>
        <p:spPr>
          <a:xfrm>
            <a:off x="877175" y="6312437"/>
            <a:ext cx="6099716" cy="369332"/>
          </a:xfrm>
          <a:prstGeom prst="rect">
            <a:avLst/>
          </a:prstGeom>
          <a:noFill/>
        </p:spPr>
        <p:txBody>
          <a:bodyPr wrap="square">
            <a:spAutoFit/>
          </a:bodyPr>
          <a:lstStyle/>
          <a:p>
            <a:r>
              <a:rPr lang="nl-NL" dirty="0" err="1">
                <a:solidFill>
                  <a:srgbClr val="004263"/>
                </a:solidFill>
              </a:rPr>
              <a:t>https</a:t>
            </a:r>
            <a:r>
              <a:rPr lang="nl-NL" dirty="0">
                <a:solidFill>
                  <a:srgbClr val="004263"/>
                </a:solidFill>
              </a:rPr>
              <a:t>://</a:t>
            </a:r>
            <a:r>
              <a:rPr lang="nl-NL" dirty="0" err="1">
                <a:solidFill>
                  <a:srgbClr val="004263"/>
                </a:solidFill>
              </a:rPr>
              <a:t>rookvrijestart.nl</a:t>
            </a:r>
            <a:endParaRPr lang="nl-NL" dirty="0">
              <a:solidFill>
                <a:srgbClr val="004263"/>
              </a:solidFill>
            </a:endParaRPr>
          </a:p>
        </p:txBody>
      </p:sp>
      <p:sp>
        <p:nvSpPr>
          <p:cNvPr id="7" name="Tijdelijke aanduiding voor inhoud 3">
            <a:extLst>
              <a:ext uri="{FF2B5EF4-FFF2-40B4-BE49-F238E27FC236}">
                <a16:creationId xmlns:a16="http://schemas.microsoft.com/office/drawing/2014/main" id="{034146E8-1427-28F6-16A4-624F00FB794D}"/>
              </a:ext>
            </a:extLst>
          </p:cNvPr>
          <p:cNvSpPr>
            <a:spLocks noGrp="1"/>
          </p:cNvSpPr>
          <p:nvPr>
            <p:ph idx="1"/>
          </p:nvPr>
        </p:nvSpPr>
        <p:spPr>
          <a:xfrm>
            <a:off x="6230792" y="1726220"/>
            <a:ext cx="5835082" cy="3279687"/>
          </a:xfrm>
        </p:spPr>
        <p:txBody>
          <a:bodyPr>
            <a:normAutofit fontScale="55000" lnSpcReduction="20000"/>
          </a:bodyPr>
          <a:lstStyle/>
          <a:p>
            <a:pPr lvl="1"/>
            <a:r>
              <a:rPr lang="nl-NL" sz="5100" dirty="0">
                <a:solidFill>
                  <a:srgbClr val="004263"/>
                </a:solidFill>
                <a:latin typeface="DIN Alternate" panose="020B0500000000000000" pitchFamily="34" charset="77"/>
              </a:rPr>
              <a:t>voor iedereen toegankelijk</a:t>
            </a:r>
          </a:p>
          <a:p>
            <a:pPr lvl="1"/>
            <a:r>
              <a:rPr lang="nl-NL" sz="5100" dirty="0">
                <a:solidFill>
                  <a:srgbClr val="004263"/>
                </a:solidFill>
                <a:latin typeface="DIN Alternate" panose="020B0500000000000000" pitchFamily="34" charset="77"/>
              </a:rPr>
              <a:t>buiten eigen risico</a:t>
            </a:r>
          </a:p>
          <a:p>
            <a:pPr lvl="1"/>
            <a:r>
              <a:rPr lang="nl-NL" sz="5100" dirty="0">
                <a:solidFill>
                  <a:srgbClr val="004263"/>
                </a:solidFill>
                <a:latin typeface="DIN Alternate" panose="020B0500000000000000" pitchFamily="34" charset="77"/>
              </a:rPr>
              <a:t>direct online aanmelden</a:t>
            </a:r>
          </a:p>
          <a:p>
            <a:pPr lvl="1"/>
            <a:r>
              <a:rPr lang="nl-NL" sz="5100" dirty="0">
                <a:solidFill>
                  <a:srgbClr val="004263"/>
                </a:solidFill>
                <a:latin typeface="DIN Alternate" panose="020B0500000000000000" pitchFamily="34" charset="77"/>
              </a:rPr>
              <a:t>ervaren coaches</a:t>
            </a:r>
          </a:p>
          <a:p>
            <a:pPr lvl="1"/>
            <a:r>
              <a:rPr lang="nl-NL" sz="5100" dirty="0">
                <a:solidFill>
                  <a:srgbClr val="004263"/>
                </a:solidFill>
                <a:latin typeface="DIN Alternate" panose="020B0500000000000000" pitchFamily="34" charset="77"/>
              </a:rPr>
              <a:t>opgeleid begeleiden NVM</a:t>
            </a:r>
          </a:p>
          <a:p>
            <a:pPr lvl="1"/>
            <a:r>
              <a:rPr lang="nl-NL" sz="5100" dirty="0">
                <a:solidFill>
                  <a:srgbClr val="004263"/>
                </a:solidFill>
                <a:latin typeface="DIN Alternate" panose="020B0500000000000000" pitchFamily="34" charset="77"/>
              </a:rPr>
              <a:t>samenwerking met Taskforce RVS</a:t>
            </a:r>
          </a:p>
          <a:p>
            <a:pPr lvl="1"/>
            <a:r>
              <a:rPr lang="nl-NL" sz="5100" dirty="0">
                <a:solidFill>
                  <a:srgbClr val="004263"/>
                </a:solidFill>
                <a:latin typeface="DIN Alternate" panose="020B0500000000000000" pitchFamily="34" charset="77"/>
              </a:rPr>
              <a:t>voor wensouders, zwangere vrouwen, </a:t>
            </a:r>
          </a:p>
          <a:p>
            <a:pPr marL="457200" lvl="1" indent="0">
              <a:buNone/>
            </a:pPr>
            <a:r>
              <a:rPr lang="nl-NL" sz="5100" dirty="0">
                <a:solidFill>
                  <a:srgbClr val="004263"/>
                </a:solidFill>
                <a:latin typeface="DIN Alternate" panose="020B0500000000000000" pitchFamily="34" charset="77"/>
              </a:rPr>
              <a:t>   partners &amp; ouders</a:t>
            </a:r>
          </a:p>
          <a:p>
            <a:pPr marL="0" indent="0">
              <a:buNone/>
            </a:pPr>
            <a:endParaRPr lang="nl-NL" dirty="0"/>
          </a:p>
          <a:p>
            <a:pPr marL="457200" lvl="1" indent="0">
              <a:buNone/>
            </a:pPr>
            <a:endParaRPr lang="nl-NL" dirty="0"/>
          </a:p>
          <a:p>
            <a:endParaRPr lang="nl-NL" dirty="0"/>
          </a:p>
          <a:p>
            <a:endParaRPr lang="nl-NL" dirty="0"/>
          </a:p>
        </p:txBody>
      </p:sp>
      <p:pic>
        <p:nvPicPr>
          <p:cNvPr id="8" name="Afbeelding 7">
            <a:extLst>
              <a:ext uri="{FF2B5EF4-FFF2-40B4-BE49-F238E27FC236}">
                <a16:creationId xmlns:a16="http://schemas.microsoft.com/office/drawing/2014/main" id="{8550CF90-50E8-6C1F-F122-D07917BF5FEB}"/>
              </a:ext>
            </a:extLst>
          </p:cNvPr>
          <p:cNvPicPr>
            <a:picLocks noChangeAspect="1"/>
          </p:cNvPicPr>
          <p:nvPr/>
        </p:nvPicPr>
        <p:blipFill>
          <a:blip r:embed="rId3"/>
          <a:stretch>
            <a:fillRect/>
          </a:stretch>
        </p:blipFill>
        <p:spPr>
          <a:xfrm>
            <a:off x="912244" y="1596970"/>
            <a:ext cx="5396524" cy="3794674"/>
          </a:xfrm>
          <a:prstGeom prst="rect">
            <a:avLst/>
          </a:prstGeom>
        </p:spPr>
      </p:pic>
    </p:spTree>
    <p:extLst>
      <p:ext uri="{BB962C8B-B14F-4D97-AF65-F5344CB8AC3E}">
        <p14:creationId xmlns:p14="http://schemas.microsoft.com/office/powerpoint/2010/main" val="2688931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45E897-1739-F7CE-CC37-CD6FDC2F5850}"/>
              </a:ext>
            </a:extLst>
          </p:cNvPr>
          <p:cNvSpPr>
            <a:spLocks noGrp="1"/>
          </p:cNvSpPr>
          <p:nvPr>
            <p:ph type="title"/>
          </p:nvPr>
        </p:nvSpPr>
        <p:spPr/>
        <p:txBody>
          <a:bodyPr/>
          <a:lstStyle/>
          <a:p>
            <a:r>
              <a:rPr lang="nl-NL" dirty="0"/>
              <a:t> </a:t>
            </a:r>
          </a:p>
        </p:txBody>
      </p:sp>
      <p:pic>
        <p:nvPicPr>
          <p:cNvPr id="8" name="Afbeelding 7" descr="Afbeelding met grafiek&#10;&#10;Automatisch gegenereerde beschrijving">
            <a:extLst>
              <a:ext uri="{FF2B5EF4-FFF2-40B4-BE49-F238E27FC236}">
                <a16:creationId xmlns:a16="http://schemas.microsoft.com/office/drawing/2014/main" id="{163B2153-00C1-09BF-B328-5D0ADB054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13" y="969026"/>
            <a:ext cx="5329908" cy="4711664"/>
          </a:xfrm>
          <a:prstGeom prst="rect">
            <a:avLst/>
          </a:prstGeom>
        </p:spPr>
      </p:pic>
      <p:sp>
        <p:nvSpPr>
          <p:cNvPr id="14" name="Tekstvak 13">
            <a:extLst>
              <a:ext uri="{FF2B5EF4-FFF2-40B4-BE49-F238E27FC236}">
                <a16:creationId xmlns:a16="http://schemas.microsoft.com/office/drawing/2014/main" id="{11332FE8-F17C-746E-B4BA-BD7CE14EE5EF}"/>
              </a:ext>
            </a:extLst>
          </p:cNvPr>
          <p:cNvSpPr txBox="1"/>
          <p:nvPr/>
        </p:nvSpPr>
        <p:spPr>
          <a:xfrm>
            <a:off x="5998470" y="4029573"/>
            <a:ext cx="904415" cy="646331"/>
          </a:xfrm>
          <a:prstGeom prst="rect">
            <a:avLst/>
          </a:prstGeom>
          <a:noFill/>
        </p:spPr>
        <p:txBody>
          <a:bodyPr wrap="none" rtlCol="0">
            <a:spAutoFit/>
          </a:bodyPr>
          <a:lstStyle/>
          <a:p>
            <a:r>
              <a:rPr lang="nl-NL" dirty="0">
                <a:solidFill>
                  <a:srgbClr val="FF0000"/>
                </a:solidFill>
              </a:rPr>
              <a:t>Cortisol</a:t>
            </a:r>
          </a:p>
          <a:p>
            <a:r>
              <a:rPr lang="nl-NL" dirty="0">
                <a:solidFill>
                  <a:srgbClr val="FF0000"/>
                </a:solidFill>
              </a:rPr>
              <a:t>spiegel</a:t>
            </a:r>
          </a:p>
        </p:txBody>
      </p:sp>
      <p:pic>
        <p:nvPicPr>
          <p:cNvPr id="15" name="Afbeelding 14">
            <a:extLst>
              <a:ext uri="{FF2B5EF4-FFF2-40B4-BE49-F238E27FC236}">
                <a16:creationId xmlns:a16="http://schemas.microsoft.com/office/drawing/2014/main" id="{EB897E85-1AB4-0D5B-7226-586E2F3502F9}"/>
              </a:ext>
            </a:extLst>
          </p:cNvPr>
          <p:cNvPicPr>
            <a:picLocks noChangeAspect="1"/>
          </p:cNvPicPr>
          <p:nvPr/>
        </p:nvPicPr>
        <p:blipFill>
          <a:blip r:embed="rId4"/>
          <a:stretch>
            <a:fillRect/>
          </a:stretch>
        </p:blipFill>
        <p:spPr>
          <a:xfrm>
            <a:off x="1267802" y="4257495"/>
            <a:ext cx="4587140" cy="45719"/>
          </a:xfrm>
          <a:prstGeom prst="rect">
            <a:avLst/>
          </a:prstGeom>
        </p:spPr>
      </p:pic>
      <p:pic>
        <p:nvPicPr>
          <p:cNvPr id="18" name="Afbeelding 17">
            <a:extLst>
              <a:ext uri="{FF2B5EF4-FFF2-40B4-BE49-F238E27FC236}">
                <a16:creationId xmlns:a16="http://schemas.microsoft.com/office/drawing/2014/main" id="{2AC04286-27CC-CA45-D1AE-93DF1B9B5ADF}"/>
              </a:ext>
            </a:extLst>
          </p:cNvPr>
          <p:cNvPicPr>
            <a:picLocks noChangeAspect="1"/>
          </p:cNvPicPr>
          <p:nvPr/>
        </p:nvPicPr>
        <p:blipFill>
          <a:blip r:embed="rId5"/>
          <a:stretch>
            <a:fillRect/>
          </a:stretch>
        </p:blipFill>
        <p:spPr>
          <a:xfrm>
            <a:off x="1267802" y="4840895"/>
            <a:ext cx="4587140" cy="45719"/>
          </a:xfrm>
          <a:prstGeom prst="rect">
            <a:avLst/>
          </a:prstGeom>
        </p:spPr>
      </p:pic>
      <p:sp>
        <p:nvSpPr>
          <p:cNvPr id="33" name="Rechthoek 32">
            <a:extLst>
              <a:ext uri="{FF2B5EF4-FFF2-40B4-BE49-F238E27FC236}">
                <a16:creationId xmlns:a16="http://schemas.microsoft.com/office/drawing/2014/main" id="{A1618334-28A6-CFF9-F94B-68EE13A30EE0}"/>
              </a:ext>
            </a:extLst>
          </p:cNvPr>
          <p:cNvSpPr/>
          <p:nvPr/>
        </p:nvSpPr>
        <p:spPr>
          <a:xfrm>
            <a:off x="8875137" y="196461"/>
            <a:ext cx="1273663" cy="12736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31" name="Rechthoek 30">
            <a:extLst>
              <a:ext uri="{FF2B5EF4-FFF2-40B4-BE49-F238E27FC236}">
                <a16:creationId xmlns:a16="http://schemas.microsoft.com/office/drawing/2014/main" id="{F7762B3E-96B4-51EA-9BA5-E0D9E829E57F}"/>
              </a:ext>
            </a:extLst>
          </p:cNvPr>
          <p:cNvSpPr/>
          <p:nvPr/>
        </p:nvSpPr>
        <p:spPr>
          <a:xfrm>
            <a:off x="8893239" y="2369288"/>
            <a:ext cx="1273663" cy="12736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grpSp>
        <p:nvGrpSpPr>
          <p:cNvPr id="23" name="Groep 22">
            <a:extLst>
              <a:ext uri="{FF2B5EF4-FFF2-40B4-BE49-F238E27FC236}">
                <a16:creationId xmlns:a16="http://schemas.microsoft.com/office/drawing/2014/main" id="{47D18245-B3DF-6A10-868F-B5B85DA69E86}"/>
              </a:ext>
            </a:extLst>
          </p:cNvPr>
          <p:cNvGrpSpPr/>
          <p:nvPr/>
        </p:nvGrpSpPr>
        <p:grpSpPr>
          <a:xfrm>
            <a:off x="7413758" y="1915131"/>
            <a:ext cx="2958962" cy="3388105"/>
            <a:chOff x="135740" y="2282261"/>
            <a:chExt cx="3004840" cy="3440637"/>
          </a:xfrm>
        </p:grpSpPr>
        <p:sp>
          <p:nvSpPr>
            <p:cNvPr id="29" name="Rechthoek 28">
              <a:extLst>
                <a:ext uri="{FF2B5EF4-FFF2-40B4-BE49-F238E27FC236}">
                  <a16:creationId xmlns:a16="http://schemas.microsoft.com/office/drawing/2014/main" id="{B094664C-7A11-9D05-B99C-8ADB680B285B}"/>
                </a:ext>
              </a:extLst>
            </p:cNvPr>
            <p:cNvSpPr/>
            <p:nvPr/>
          </p:nvSpPr>
          <p:spPr>
            <a:xfrm>
              <a:off x="609767" y="2282261"/>
              <a:ext cx="1293411" cy="12934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30" name="Tekstvak 29">
              <a:extLst>
                <a:ext uri="{FF2B5EF4-FFF2-40B4-BE49-F238E27FC236}">
                  <a16:creationId xmlns:a16="http://schemas.microsoft.com/office/drawing/2014/main" id="{CFEF0559-8CD4-3B7D-63D7-6BD7C14FCD3F}"/>
                </a:ext>
              </a:extLst>
            </p:cNvPr>
            <p:cNvSpPr txBox="1"/>
            <p:nvPr/>
          </p:nvSpPr>
          <p:spPr>
            <a:xfrm>
              <a:off x="135740" y="4429487"/>
              <a:ext cx="3004840" cy="12934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sz="3200" dirty="0">
                  <a:solidFill>
                    <a:srgbClr val="C00000"/>
                  </a:solidFill>
                  <a:latin typeface="DIN Alternate" panose="020B0500000000000000" pitchFamily="34" charset="77"/>
                </a:rPr>
                <a:t>Roken wordt coping- mechanisme voor stress</a:t>
              </a:r>
            </a:p>
          </p:txBody>
        </p:sp>
      </p:grpSp>
      <p:sp>
        <p:nvSpPr>
          <p:cNvPr id="27" name="Rechthoek 26">
            <a:extLst>
              <a:ext uri="{FF2B5EF4-FFF2-40B4-BE49-F238E27FC236}">
                <a16:creationId xmlns:a16="http://schemas.microsoft.com/office/drawing/2014/main" id="{6732D496-A190-F987-7B70-B913B5D8F79B}"/>
              </a:ext>
            </a:extLst>
          </p:cNvPr>
          <p:cNvSpPr/>
          <p:nvPr/>
        </p:nvSpPr>
        <p:spPr>
          <a:xfrm>
            <a:off x="7423025" y="2051195"/>
            <a:ext cx="1273663" cy="12736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nl-NL"/>
          </a:p>
        </p:txBody>
      </p:sp>
      <p:sp>
        <p:nvSpPr>
          <p:cNvPr id="3" name="Rechthoek 2">
            <a:extLst>
              <a:ext uri="{FF2B5EF4-FFF2-40B4-BE49-F238E27FC236}">
                <a16:creationId xmlns:a16="http://schemas.microsoft.com/office/drawing/2014/main" id="{AF751063-BA39-47A2-8B78-3099980EF89C}"/>
              </a:ext>
            </a:extLst>
          </p:cNvPr>
          <p:cNvSpPr/>
          <p:nvPr/>
        </p:nvSpPr>
        <p:spPr>
          <a:xfrm>
            <a:off x="607813" y="1442542"/>
            <a:ext cx="1295686" cy="646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2180CBE0-C2B0-1CE2-3C5C-BC07CB01BB3C}"/>
              </a:ext>
            </a:extLst>
          </p:cNvPr>
          <p:cNvSpPr/>
          <p:nvPr/>
        </p:nvSpPr>
        <p:spPr>
          <a:xfrm>
            <a:off x="0" y="0"/>
            <a:ext cx="12192000" cy="2008909"/>
          </a:xfrm>
          <a:prstGeom prst="rect">
            <a:avLst/>
          </a:prstGeom>
          <a:gradFill>
            <a:gsLst>
              <a:gs pos="100000">
                <a:srgbClr val="237780"/>
              </a:gs>
              <a:gs pos="0">
                <a:schemeClr val="bg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400" dirty="0"/>
          </a:p>
        </p:txBody>
      </p:sp>
      <p:sp>
        <p:nvSpPr>
          <p:cNvPr id="5" name="Tekstvak 4">
            <a:extLst>
              <a:ext uri="{FF2B5EF4-FFF2-40B4-BE49-F238E27FC236}">
                <a16:creationId xmlns:a16="http://schemas.microsoft.com/office/drawing/2014/main" id="{4F1CC08F-1593-BE5C-A9D4-FF421C02FECC}"/>
              </a:ext>
            </a:extLst>
          </p:cNvPr>
          <p:cNvSpPr txBox="1"/>
          <p:nvPr/>
        </p:nvSpPr>
        <p:spPr>
          <a:xfrm>
            <a:off x="1518121" y="331176"/>
            <a:ext cx="10515600" cy="1338828"/>
          </a:xfrm>
          <a:prstGeom prst="rect">
            <a:avLst/>
          </a:prstGeom>
          <a:noFill/>
        </p:spPr>
        <p:txBody>
          <a:bodyPr wrap="square" rtlCol="0">
            <a:spAutoFit/>
          </a:bodyPr>
          <a:lstStyle/>
          <a:p>
            <a:r>
              <a:rPr lang="nl-NL" sz="4800" b="1" dirty="0">
                <a:solidFill>
                  <a:srgbClr val="004263"/>
                </a:solidFill>
                <a:latin typeface="DIN Alternate" panose="020B0500000000000000" pitchFamily="34" charset="77"/>
              </a:rPr>
              <a:t>Roken en stress</a:t>
            </a:r>
          </a:p>
          <a:p>
            <a:endParaRPr lang="nl-NL" sz="3300" dirty="0"/>
          </a:p>
        </p:txBody>
      </p:sp>
      <p:sp>
        <p:nvSpPr>
          <p:cNvPr id="9" name="Tekstvak 8">
            <a:extLst>
              <a:ext uri="{FF2B5EF4-FFF2-40B4-BE49-F238E27FC236}">
                <a16:creationId xmlns:a16="http://schemas.microsoft.com/office/drawing/2014/main" id="{EC15F42F-FAA3-E19B-8CF2-8FC5D0CFAA4C}"/>
              </a:ext>
            </a:extLst>
          </p:cNvPr>
          <p:cNvSpPr txBox="1"/>
          <p:nvPr/>
        </p:nvSpPr>
        <p:spPr>
          <a:xfrm>
            <a:off x="547064" y="1331099"/>
            <a:ext cx="1024319" cy="646331"/>
          </a:xfrm>
          <a:prstGeom prst="rect">
            <a:avLst/>
          </a:prstGeom>
          <a:noFill/>
        </p:spPr>
        <p:txBody>
          <a:bodyPr wrap="none" rtlCol="0">
            <a:spAutoFit/>
          </a:bodyPr>
          <a:lstStyle/>
          <a:p>
            <a:r>
              <a:rPr lang="nl-NL" dirty="0"/>
              <a:t>Nicotine </a:t>
            </a:r>
          </a:p>
          <a:p>
            <a:r>
              <a:rPr lang="nl-NL" dirty="0"/>
              <a:t>Spiegel</a:t>
            </a:r>
          </a:p>
        </p:txBody>
      </p:sp>
      <p:sp>
        <p:nvSpPr>
          <p:cNvPr id="6" name="Ovaal 5">
            <a:extLst>
              <a:ext uri="{FF2B5EF4-FFF2-40B4-BE49-F238E27FC236}">
                <a16:creationId xmlns:a16="http://schemas.microsoft.com/office/drawing/2014/main" id="{77F07BE6-4130-0F64-8983-00F0A7C81D96}"/>
              </a:ext>
            </a:extLst>
          </p:cNvPr>
          <p:cNvSpPr/>
          <p:nvPr/>
        </p:nvSpPr>
        <p:spPr>
          <a:xfrm>
            <a:off x="7463786" y="3227983"/>
            <a:ext cx="2873797" cy="2748601"/>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rgbClr val="C00000"/>
              </a:solidFill>
            </a:endParaRPr>
          </a:p>
        </p:txBody>
      </p:sp>
      <p:sp>
        <p:nvSpPr>
          <p:cNvPr id="7" name="Tekstvak 6">
            <a:extLst>
              <a:ext uri="{FF2B5EF4-FFF2-40B4-BE49-F238E27FC236}">
                <a16:creationId xmlns:a16="http://schemas.microsoft.com/office/drawing/2014/main" id="{4673B591-B442-982C-454C-6C5F1BC23E22}"/>
              </a:ext>
            </a:extLst>
          </p:cNvPr>
          <p:cNvSpPr txBox="1"/>
          <p:nvPr/>
        </p:nvSpPr>
        <p:spPr>
          <a:xfrm>
            <a:off x="6489257" y="1346480"/>
            <a:ext cx="5329908" cy="12736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sz="2800" dirty="0">
                <a:latin typeface="DIN Alternate" panose="020B0500000000000000" pitchFamily="34" charset="77"/>
              </a:rPr>
              <a:t>Nicotine neemt af</a:t>
            </a:r>
          </a:p>
          <a:p>
            <a:pPr algn="ctr" defTabSz="800100">
              <a:lnSpc>
                <a:spcPct val="90000"/>
              </a:lnSpc>
              <a:spcBef>
                <a:spcPct val="0"/>
              </a:spcBef>
              <a:spcAft>
                <a:spcPct val="35000"/>
              </a:spcAft>
            </a:pPr>
            <a:r>
              <a:rPr lang="nl-NL" sz="2800" dirty="0">
                <a:latin typeface="DIN Alternate" panose="020B0500000000000000" pitchFamily="34" charset="77"/>
              </a:rPr>
              <a:t>Stress neemt toe</a:t>
            </a:r>
          </a:p>
          <a:p>
            <a:pPr algn="ctr" defTabSz="800100">
              <a:lnSpc>
                <a:spcPct val="90000"/>
              </a:lnSpc>
              <a:spcBef>
                <a:spcPct val="0"/>
              </a:spcBef>
              <a:spcAft>
                <a:spcPct val="35000"/>
              </a:spcAft>
            </a:pPr>
            <a:r>
              <a:rPr lang="nl-NL" sz="2800" dirty="0">
                <a:latin typeface="DIN Alternate" panose="020B0500000000000000" pitchFamily="34" charset="77"/>
              </a:rPr>
              <a:t>Roken geeft verlichting van stress  </a:t>
            </a:r>
          </a:p>
        </p:txBody>
      </p:sp>
      <p:sp>
        <p:nvSpPr>
          <p:cNvPr id="10" name="Tekstvak 9">
            <a:extLst>
              <a:ext uri="{FF2B5EF4-FFF2-40B4-BE49-F238E27FC236}">
                <a16:creationId xmlns:a16="http://schemas.microsoft.com/office/drawing/2014/main" id="{2834D8A9-C01C-9050-14FF-8277E6063688}"/>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pic>
        <p:nvPicPr>
          <p:cNvPr id="11" name="Afbeelding 10">
            <a:extLst>
              <a:ext uri="{FF2B5EF4-FFF2-40B4-BE49-F238E27FC236}">
                <a16:creationId xmlns:a16="http://schemas.microsoft.com/office/drawing/2014/main" id="{3E111CC8-8554-5EF3-675D-DFBF76B21ECF}"/>
              </a:ext>
            </a:extLst>
          </p:cNvPr>
          <p:cNvPicPr>
            <a:picLocks noChangeAspect="1"/>
          </p:cNvPicPr>
          <p:nvPr/>
        </p:nvPicPr>
        <p:blipFill>
          <a:blip r:embed="rId6"/>
          <a:stretch>
            <a:fillRect/>
          </a:stretch>
        </p:blipFill>
        <p:spPr>
          <a:xfrm>
            <a:off x="7079015" y="6300010"/>
            <a:ext cx="1283589" cy="448735"/>
          </a:xfrm>
          <a:prstGeom prst="rect">
            <a:avLst/>
          </a:prstGeom>
        </p:spPr>
      </p:pic>
    </p:spTree>
    <p:extLst>
      <p:ext uri="{BB962C8B-B14F-4D97-AF65-F5344CB8AC3E}">
        <p14:creationId xmlns:p14="http://schemas.microsoft.com/office/powerpoint/2010/main" val="115242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0" y="0"/>
            <a:ext cx="12192000" cy="2008909"/>
          </a:xfrm>
          <a:prstGeom prst="rect">
            <a:avLst/>
          </a:prstGeom>
          <a:gradFill>
            <a:gsLst>
              <a:gs pos="100000">
                <a:srgbClr val="237780"/>
              </a:gs>
              <a:gs pos="0">
                <a:schemeClr val="bg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400" dirty="0"/>
          </a:p>
        </p:txBody>
      </p:sp>
      <p:sp>
        <p:nvSpPr>
          <p:cNvPr id="13" name="Tekstvak 12"/>
          <p:cNvSpPr txBox="1"/>
          <p:nvPr/>
        </p:nvSpPr>
        <p:spPr>
          <a:xfrm>
            <a:off x="2565376" y="93697"/>
            <a:ext cx="6899563" cy="1323439"/>
          </a:xfrm>
          <a:prstGeom prst="rect">
            <a:avLst/>
          </a:prstGeom>
          <a:noFill/>
        </p:spPr>
        <p:txBody>
          <a:bodyPr wrap="square" rtlCol="0">
            <a:spAutoFit/>
          </a:bodyPr>
          <a:lstStyle/>
          <a:p>
            <a:pPr algn="ctr"/>
            <a:r>
              <a:rPr lang="nl-NL" sz="4000" b="1" dirty="0">
                <a:solidFill>
                  <a:srgbClr val="004263"/>
                </a:solidFill>
                <a:latin typeface="DIN Alternate" panose="020B0500000000000000" pitchFamily="34" charset="77"/>
              </a:rPr>
              <a:t>Roken en stress voor de baby: koolmonoxide</a:t>
            </a:r>
          </a:p>
        </p:txBody>
      </p:sp>
      <p:sp>
        <p:nvSpPr>
          <p:cNvPr id="19" name="Tekstvak 18"/>
          <p:cNvSpPr txBox="1"/>
          <p:nvPr/>
        </p:nvSpPr>
        <p:spPr>
          <a:xfrm>
            <a:off x="880768" y="2237094"/>
            <a:ext cx="7003059" cy="4801314"/>
          </a:xfrm>
          <a:prstGeom prst="rect">
            <a:avLst/>
          </a:prstGeom>
          <a:noFill/>
        </p:spPr>
        <p:txBody>
          <a:bodyPr wrap="square" rtlCol="0">
            <a:spAutoFit/>
          </a:bodyPr>
          <a:lstStyle/>
          <a:p>
            <a:r>
              <a:rPr lang="nl-NL" sz="3600" dirty="0">
                <a:solidFill>
                  <a:srgbClr val="256773"/>
                </a:solidFill>
                <a:latin typeface="DIN Alternate" panose="020B0500000000000000" pitchFamily="34" charset="77"/>
              </a:rPr>
              <a:t>• Bindt aan </a:t>
            </a:r>
            <a:r>
              <a:rPr lang="nl-NL" sz="3600" dirty="0" err="1">
                <a:solidFill>
                  <a:srgbClr val="256773"/>
                </a:solidFill>
                <a:latin typeface="DIN Alternate" panose="020B0500000000000000" pitchFamily="34" charset="77"/>
              </a:rPr>
              <a:t>Hb</a:t>
            </a:r>
            <a:r>
              <a:rPr lang="nl-NL" sz="3600" dirty="0">
                <a:solidFill>
                  <a:srgbClr val="256773"/>
                </a:solidFill>
                <a:latin typeface="DIN Alternate" panose="020B0500000000000000" pitchFamily="34" charset="77"/>
              </a:rPr>
              <a:t>	CO &gt;&gt; 0</a:t>
            </a:r>
            <a:r>
              <a:rPr lang="nl-NL" sz="3600" baseline="-25000" dirty="0">
                <a:solidFill>
                  <a:srgbClr val="256773"/>
                </a:solidFill>
                <a:latin typeface="DIN Alternate" panose="020B0500000000000000" pitchFamily="34" charset="77"/>
              </a:rPr>
              <a:t>2</a:t>
            </a:r>
            <a:endParaRPr lang="nl-NL" sz="3600" dirty="0">
              <a:solidFill>
                <a:srgbClr val="256773"/>
              </a:solidFill>
              <a:latin typeface="DIN Alternate" panose="020B0500000000000000" pitchFamily="34" charset="77"/>
            </a:endParaRPr>
          </a:p>
          <a:p>
            <a:r>
              <a:rPr lang="nl-NL" sz="3600" dirty="0">
                <a:solidFill>
                  <a:srgbClr val="256773"/>
                </a:solidFill>
                <a:latin typeface="DIN Alternate" panose="020B0500000000000000" pitchFamily="34" charset="77"/>
              </a:rPr>
              <a:t>• Lang effect	5-6 uur</a:t>
            </a:r>
          </a:p>
          <a:p>
            <a:r>
              <a:rPr lang="nl-NL" sz="3600" dirty="0">
                <a:solidFill>
                  <a:srgbClr val="256773"/>
                </a:solidFill>
                <a:latin typeface="DIN Alternate" panose="020B0500000000000000" pitchFamily="34" charset="77"/>
              </a:rPr>
              <a:t>• Chronisch O</a:t>
            </a:r>
            <a:r>
              <a:rPr lang="nl-NL" sz="3600" baseline="-25000" dirty="0">
                <a:solidFill>
                  <a:srgbClr val="256773"/>
                </a:solidFill>
                <a:latin typeface="DIN Alternate" panose="020B0500000000000000" pitchFamily="34" charset="77"/>
              </a:rPr>
              <a:t>2  </a:t>
            </a:r>
            <a:r>
              <a:rPr lang="nl-NL" sz="3600" dirty="0">
                <a:solidFill>
                  <a:srgbClr val="256773"/>
                </a:solidFill>
                <a:latin typeface="DIN Alternate" panose="020B0500000000000000" pitchFamily="34" charset="77"/>
              </a:rPr>
              <a:t>↓</a:t>
            </a:r>
            <a:endParaRPr lang="nl-NL" sz="3600" baseline="-25000" dirty="0">
              <a:solidFill>
                <a:srgbClr val="256773"/>
              </a:solidFill>
              <a:latin typeface="DIN Alternate" panose="020B0500000000000000" pitchFamily="34" charset="77"/>
            </a:endParaRPr>
          </a:p>
          <a:p>
            <a:br>
              <a:rPr lang="nl-NL" sz="3600" dirty="0">
                <a:solidFill>
                  <a:srgbClr val="256773"/>
                </a:solidFill>
                <a:latin typeface="DIN Alternate" panose="020B0500000000000000" pitchFamily="34" charset="77"/>
              </a:rPr>
            </a:br>
            <a:r>
              <a:rPr lang="nl-NL" sz="3600" dirty="0">
                <a:solidFill>
                  <a:srgbClr val="C00000"/>
                </a:solidFill>
                <a:latin typeface="DIN Alternate" panose="020B0500000000000000" pitchFamily="34" charset="77"/>
              </a:rPr>
              <a:t>Groeivertraging!</a:t>
            </a:r>
          </a:p>
          <a:p>
            <a:pPr marL="1028700" lvl="1" indent="-571500">
              <a:buFont typeface="Arial" charset="0"/>
              <a:buChar char="•"/>
            </a:pPr>
            <a:endParaRPr lang="nl-NL" sz="3600" dirty="0">
              <a:solidFill>
                <a:srgbClr val="A94B5B"/>
              </a:solidFill>
            </a:endParaRPr>
          </a:p>
          <a:p>
            <a:pPr lvl="1"/>
            <a:endParaRPr lang="nl-NL" sz="3600" dirty="0">
              <a:solidFill>
                <a:srgbClr val="A94B5B"/>
              </a:solidFill>
            </a:endParaRPr>
          </a:p>
          <a:p>
            <a:pPr marL="571500" indent="-571500">
              <a:buFont typeface="Arial" charset="0"/>
              <a:buChar char="•"/>
            </a:pPr>
            <a:endParaRPr lang="nl-NL" sz="3600" dirty="0">
              <a:solidFill>
                <a:srgbClr val="A94B5B"/>
              </a:solidFill>
            </a:endParaRPr>
          </a:p>
          <a:p>
            <a:endParaRPr lang="nl-NL" dirty="0">
              <a:solidFill>
                <a:srgbClr val="A94B5B"/>
              </a:solidFill>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147" y="4637751"/>
            <a:ext cx="5053584" cy="1283208"/>
          </a:xfrm>
          <a:prstGeom prst="rect">
            <a:avLst/>
          </a:prstGeom>
        </p:spPr>
      </p:pic>
      <p:pic>
        <p:nvPicPr>
          <p:cNvPr id="5" name="Afbeelding 4"/>
          <p:cNvPicPr>
            <a:picLocks noChangeAspect="1"/>
          </p:cNvPicPr>
          <p:nvPr/>
        </p:nvPicPr>
        <p:blipFill>
          <a:blip r:embed="rId4"/>
          <a:stretch>
            <a:fillRect/>
          </a:stretch>
        </p:blipFill>
        <p:spPr>
          <a:xfrm rot="8560228">
            <a:off x="6382002" y="1663373"/>
            <a:ext cx="3576320" cy="1810918"/>
          </a:xfrm>
          <a:prstGeom prst="rect">
            <a:avLst/>
          </a:prstGeom>
        </p:spPr>
      </p:pic>
      <p:sp>
        <p:nvSpPr>
          <p:cNvPr id="2" name="Tekstvak 1">
            <a:extLst>
              <a:ext uri="{FF2B5EF4-FFF2-40B4-BE49-F238E27FC236}">
                <a16:creationId xmlns:a16="http://schemas.microsoft.com/office/drawing/2014/main" id="{2567FE69-3ABF-453C-D2F4-9AAC7BD79FFB}"/>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pic>
        <p:nvPicPr>
          <p:cNvPr id="4" name="Afbeelding 3">
            <a:extLst>
              <a:ext uri="{FF2B5EF4-FFF2-40B4-BE49-F238E27FC236}">
                <a16:creationId xmlns:a16="http://schemas.microsoft.com/office/drawing/2014/main" id="{E4498F18-A532-9FFA-05C1-7740E1654F55}"/>
              </a:ext>
            </a:extLst>
          </p:cNvPr>
          <p:cNvPicPr>
            <a:picLocks noChangeAspect="1"/>
          </p:cNvPicPr>
          <p:nvPr/>
        </p:nvPicPr>
        <p:blipFill>
          <a:blip r:embed="rId5"/>
          <a:stretch>
            <a:fillRect/>
          </a:stretch>
        </p:blipFill>
        <p:spPr>
          <a:xfrm>
            <a:off x="7079015" y="6300010"/>
            <a:ext cx="1283589" cy="448735"/>
          </a:xfrm>
          <a:prstGeom prst="rect">
            <a:avLst/>
          </a:prstGeom>
        </p:spPr>
      </p:pic>
    </p:spTree>
    <p:extLst>
      <p:ext uri="{BB962C8B-B14F-4D97-AF65-F5344CB8AC3E}">
        <p14:creationId xmlns:p14="http://schemas.microsoft.com/office/powerpoint/2010/main" val="164041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579013-83DE-699E-8A04-5E818F690C39}"/>
              </a:ext>
            </a:extLst>
          </p:cNvPr>
          <p:cNvSpPr>
            <a:spLocks noGrp="1"/>
          </p:cNvSpPr>
          <p:nvPr>
            <p:ph type="title"/>
          </p:nvPr>
        </p:nvSpPr>
        <p:spPr/>
        <p:txBody>
          <a:bodyPr/>
          <a:lstStyle/>
          <a:p>
            <a:endParaRPr lang="nl-NL"/>
          </a:p>
        </p:txBody>
      </p:sp>
      <p:sp>
        <p:nvSpPr>
          <p:cNvPr id="4" name="Rechthoek 3">
            <a:extLst>
              <a:ext uri="{FF2B5EF4-FFF2-40B4-BE49-F238E27FC236}">
                <a16:creationId xmlns:a16="http://schemas.microsoft.com/office/drawing/2014/main" id="{C7A0BFF5-849D-D0CB-D28F-DB7F36895334}"/>
              </a:ext>
            </a:extLst>
          </p:cNvPr>
          <p:cNvSpPr/>
          <p:nvPr/>
        </p:nvSpPr>
        <p:spPr>
          <a:xfrm>
            <a:off x="1505744" y="1"/>
            <a:ext cx="9180512" cy="2008909"/>
          </a:xfrm>
          <a:prstGeom prst="rect">
            <a:avLst/>
          </a:prstGeom>
          <a:gradFill>
            <a:gsLst>
              <a:gs pos="100000">
                <a:srgbClr val="237780"/>
              </a:gs>
              <a:gs pos="0">
                <a:schemeClr val="bg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400" dirty="0"/>
          </a:p>
        </p:txBody>
      </p:sp>
      <p:sp>
        <p:nvSpPr>
          <p:cNvPr id="9" name="Tekstvak 8">
            <a:extLst>
              <a:ext uri="{FF2B5EF4-FFF2-40B4-BE49-F238E27FC236}">
                <a16:creationId xmlns:a16="http://schemas.microsoft.com/office/drawing/2014/main" id="{85AA165E-7429-1B22-5B25-9D7753FC4BF4}"/>
              </a:ext>
            </a:extLst>
          </p:cNvPr>
          <p:cNvSpPr txBox="1"/>
          <p:nvPr/>
        </p:nvSpPr>
        <p:spPr>
          <a:xfrm>
            <a:off x="5859552" y="5657004"/>
            <a:ext cx="5655709" cy="507831"/>
          </a:xfrm>
          <a:prstGeom prst="rect">
            <a:avLst/>
          </a:prstGeom>
          <a:noFill/>
        </p:spPr>
        <p:txBody>
          <a:bodyPr wrap="square" rtlCol="0">
            <a:spAutoFit/>
          </a:bodyPr>
          <a:lstStyle/>
          <a:p>
            <a:r>
              <a:rPr lang="nl-NL" sz="1350" dirty="0"/>
              <a:t>Taylor G, Change in </a:t>
            </a:r>
            <a:r>
              <a:rPr lang="nl-NL" sz="1350" dirty="0" err="1"/>
              <a:t>mental</a:t>
            </a:r>
            <a:r>
              <a:rPr lang="nl-NL" sz="1350" dirty="0"/>
              <a:t> health </a:t>
            </a:r>
            <a:r>
              <a:rPr lang="nl-NL" sz="1350" dirty="0" err="1"/>
              <a:t>after</a:t>
            </a:r>
            <a:r>
              <a:rPr lang="nl-NL" sz="1350" dirty="0"/>
              <a:t> smoking </a:t>
            </a:r>
            <a:r>
              <a:rPr lang="nl-NL" sz="1350" dirty="0" err="1"/>
              <a:t>cessation</a:t>
            </a:r>
            <a:endParaRPr lang="nl-NL" sz="1350" dirty="0"/>
          </a:p>
          <a:p>
            <a:r>
              <a:rPr lang="nl-NL" sz="1350" dirty="0" err="1"/>
              <a:t>systematic</a:t>
            </a:r>
            <a:r>
              <a:rPr lang="nl-NL" sz="1350" dirty="0"/>
              <a:t> review </a:t>
            </a:r>
            <a:r>
              <a:rPr lang="nl-NL" sz="1350" dirty="0" err="1"/>
              <a:t>and</a:t>
            </a:r>
            <a:r>
              <a:rPr lang="nl-NL" sz="1350" dirty="0"/>
              <a:t> meta-analysis. BMJ. 2014; 348: g1151</a:t>
            </a:r>
          </a:p>
        </p:txBody>
      </p:sp>
      <p:sp>
        <p:nvSpPr>
          <p:cNvPr id="13" name="Rechthoek 12">
            <a:extLst>
              <a:ext uri="{FF2B5EF4-FFF2-40B4-BE49-F238E27FC236}">
                <a16:creationId xmlns:a16="http://schemas.microsoft.com/office/drawing/2014/main" id="{45BBB46F-6718-CDB3-62DA-2EECD4BED95F}"/>
              </a:ext>
            </a:extLst>
          </p:cNvPr>
          <p:cNvSpPr/>
          <p:nvPr/>
        </p:nvSpPr>
        <p:spPr>
          <a:xfrm>
            <a:off x="0" y="1"/>
            <a:ext cx="12192000" cy="2008909"/>
          </a:xfrm>
          <a:prstGeom prst="rect">
            <a:avLst/>
          </a:prstGeom>
          <a:gradFill>
            <a:gsLst>
              <a:gs pos="100000">
                <a:srgbClr val="237780"/>
              </a:gs>
              <a:gs pos="0">
                <a:schemeClr val="bg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400" dirty="0"/>
          </a:p>
        </p:txBody>
      </p:sp>
      <p:sp>
        <p:nvSpPr>
          <p:cNvPr id="14" name="Tekstvak 13">
            <a:extLst>
              <a:ext uri="{FF2B5EF4-FFF2-40B4-BE49-F238E27FC236}">
                <a16:creationId xmlns:a16="http://schemas.microsoft.com/office/drawing/2014/main" id="{0B3970A5-4087-DCDC-3FBC-AE0A3FD4817C}"/>
              </a:ext>
            </a:extLst>
          </p:cNvPr>
          <p:cNvSpPr txBox="1"/>
          <p:nvPr/>
        </p:nvSpPr>
        <p:spPr>
          <a:xfrm>
            <a:off x="2711625" y="393083"/>
            <a:ext cx="9435811" cy="1615827"/>
          </a:xfrm>
          <a:prstGeom prst="rect">
            <a:avLst/>
          </a:prstGeom>
          <a:noFill/>
        </p:spPr>
        <p:txBody>
          <a:bodyPr wrap="square" rtlCol="0">
            <a:spAutoFit/>
          </a:bodyPr>
          <a:lstStyle/>
          <a:p>
            <a:r>
              <a:rPr lang="nl-NL" sz="3300" b="1" dirty="0">
                <a:solidFill>
                  <a:srgbClr val="004263"/>
                </a:solidFill>
                <a:latin typeface="DIN Alternate" panose="020B0500000000000000" pitchFamily="34" charset="77"/>
              </a:rPr>
              <a:t>Roken en stress voor moeder en baby</a:t>
            </a:r>
            <a:br>
              <a:rPr lang="nl-NL" sz="3300" b="1" dirty="0"/>
            </a:br>
            <a:endParaRPr lang="nl-NL" sz="3300" b="1" dirty="0"/>
          </a:p>
          <a:p>
            <a:endParaRPr lang="nl-NL" sz="3300" dirty="0"/>
          </a:p>
        </p:txBody>
      </p:sp>
      <p:sp>
        <p:nvSpPr>
          <p:cNvPr id="15" name="Tekstvak 14">
            <a:extLst>
              <a:ext uri="{FF2B5EF4-FFF2-40B4-BE49-F238E27FC236}">
                <a16:creationId xmlns:a16="http://schemas.microsoft.com/office/drawing/2014/main" id="{8248A41A-F2A9-A2E4-AB34-A525F31D4730}"/>
              </a:ext>
            </a:extLst>
          </p:cNvPr>
          <p:cNvSpPr txBox="1"/>
          <p:nvPr/>
        </p:nvSpPr>
        <p:spPr>
          <a:xfrm>
            <a:off x="515061" y="1200996"/>
            <a:ext cx="5426242" cy="4893647"/>
          </a:xfrm>
          <a:prstGeom prst="rect">
            <a:avLst/>
          </a:prstGeom>
          <a:noFill/>
        </p:spPr>
        <p:txBody>
          <a:bodyPr wrap="square">
            <a:spAutoFit/>
          </a:bodyPr>
          <a:lstStyle/>
          <a:p>
            <a:r>
              <a:rPr lang="nl-NL" sz="2400" dirty="0">
                <a:solidFill>
                  <a:srgbClr val="C00000"/>
                </a:solidFill>
                <a:latin typeface="DIN Alternate" panose="020B0500000000000000" pitchFamily="34" charset="77"/>
              </a:rPr>
              <a:t>Tijdens roken</a:t>
            </a:r>
          </a:p>
          <a:p>
            <a:pPr marL="342900" indent="-342900">
              <a:buFont typeface="Arial" panose="020B0604020202020204" pitchFamily="34" charset="0"/>
              <a:buChar char="•"/>
            </a:pPr>
            <a:r>
              <a:rPr lang="nl-NL" sz="2400" dirty="0">
                <a:latin typeface="DIN Alternate" panose="020B0500000000000000" pitchFamily="34" charset="77"/>
              </a:rPr>
              <a:t>stressmoment voor elke sigaret</a:t>
            </a:r>
          </a:p>
          <a:p>
            <a:pPr marL="342900" indent="-342900">
              <a:buFont typeface="Arial" panose="020B0604020202020204" pitchFamily="34" charset="0"/>
              <a:buChar char="•"/>
            </a:pPr>
            <a:r>
              <a:rPr lang="nl-NL" sz="2400" dirty="0">
                <a:latin typeface="DIN Alternate" panose="020B0500000000000000" pitchFamily="34" charset="77"/>
              </a:rPr>
              <a:t>relaxeren tijdens sigaret</a:t>
            </a:r>
          </a:p>
          <a:p>
            <a:pPr marL="342900" indent="-342900">
              <a:buFont typeface="Arial" panose="020B0604020202020204" pitchFamily="34" charset="0"/>
              <a:buChar char="•"/>
            </a:pPr>
            <a:r>
              <a:rPr lang="nl-NL" sz="2400" dirty="0">
                <a:latin typeface="DIN Alternate" panose="020B0500000000000000" pitchFamily="34" charset="77"/>
              </a:rPr>
              <a:t>O2 reductie foetus </a:t>
            </a:r>
          </a:p>
          <a:p>
            <a:endParaRPr lang="nl-NL" sz="2400" dirty="0">
              <a:latin typeface="DIN Alternate" panose="020B0500000000000000" pitchFamily="34" charset="77"/>
            </a:endParaRPr>
          </a:p>
          <a:p>
            <a:r>
              <a:rPr lang="nl-NL" sz="2400" dirty="0">
                <a:solidFill>
                  <a:srgbClr val="C00000"/>
                </a:solidFill>
                <a:latin typeface="DIN Alternate" panose="020B0500000000000000" pitchFamily="34" charset="77"/>
              </a:rPr>
              <a:t>Tijdens stoppen</a:t>
            </a:r>
          </a:p>
          <a:p>
            <a:pPr marL="342900" indent="-342900">
              <a:buFont typeface="Arial" panose="020B0604020202020204" pitchFamily="34" charset="0"/>
              <a:buChar char="•"/>
            </a:pPr>
            <a:r>
              <a:rPr lang="nl-NL" sz="2400" dirty="0">
                <a:latin typeface="DIN Alternate" panose="020B0500000000000000" pitchFamily="34" charset="77"/>
              </a:rPr>
              <a:t>stress moeder, ontwenning</a:t>
            </a:r>
          </a:p>
          <a:p>
            <a:pPr marL="342900" indent="-342900">
              <a:buFont typeface="Arial" panose="020B0604020202020204" pitchFamily="34" charset="0"/>
              <a:buChar char="•"/>
            </a:pPr>
            <a:r>
              <a:rPr lang="nl-NL" sz="2400" dirty="0">
                <a:latin typeface="DIN Alternate" panose="020B0500000000000000" pitchFamily="34" charset="77"/>
              </a:rPr>
              <a:t>meer O2 voor foetus</a:t>
            </a:r>
          </a:p>
          <a:p>
            <a:endParaRPr lang="nl-NL" sz="2400" dirty="0">
              <a:latin typeface="DIN Alternate" panose="020B0500000000000000" pitchFamily="34" charset="77"/>
            </a:endParaRPr>
          </a:p>
          <a:p>
            <a:r>
              <a:rPr lang="nl-NL" sz="2400" dirty="0">
                <a:solidFill>
                  <a:srgbClr val="C00000"/>
                </a:solidFill>
                <a:latin typeface="DIN Alternate" panose="020B0500000000000000" pitchFamily="34" charset="77"/>
              </a:rPr>
              <a:t>Als gestopt</a:t>
            </a:r>
          </a:p>
          <a:p>
            <a:pPr marL="342900" indent="-342900">
              <a:buFont typeface="Arial" panose="020B0604020202020204" pitchFamily="34" charset="0"/>
              <a:buChar char="•"/>
            </a:pPr>
            <a:r>
              <a:rPr lang="nl-NL" sz="2400" dirty="0">
                <a:latin typeface="DIN Alternate" panose="020B0500000000000000" pitchFamily="34" charset="77"/>
              </a:rPr>
              <a:t>minder angstig</a:t>
            </a:r>
          </a:p>
          <a:p>
            <a:pPr marL="342900" indent="-342900">
              <a:buFont typeface="Arial" panose="020B0604020202020204" pitchFamily="34" charset="0"/>
              <a:buChar char="•"/>
            </a:pPr>
            <a:r>
              <a:rPr lang="nl-NL" sz="2400" dirty="0">
                <a:latin typeface="DIN Alternate" panose="020B0500000000000000" pitchFamily="34" charset="77"/>
              </a:rPr>
              <a:t>minder depressies</a:t>
            </a:r>
          </a:p>
          <a:p>
            <a:pPr marL="342900" indent="-342900">
              <a:buFont typeface="Arial" panose="020B0604020202020204" pitchFamily="34" charset="0"/>
              <a:buChar char="•"/>
            </a:pPr>
            <a:r>
              <a:rPr lang="nl-NL" sz="2400" dirty="0">
                <a:latin typeface="DIN Alternate" panose="020B0500000000000000" pitchFamily="34" charset="77"/>
              </a:rPr>
              <a:t>meer mentale stabiliteit</a:t>
            </a:r>
          </a:p>
        </p:txBody>
      </p:sp>
      <p:pic>
        <p:nvPicPr>
          <p:cNvPr id="25" name="Tijdelijke aanduiding voor inhoud 43" descr="Ongelijke weegschaal met effen opvulling">
            <a:extLst>
              <a:ext uri="{FF2B5EF4-FFF2-40B4-BE49-F238E27FC236}">
                <a16:creationId xmlns:a16="http://schemas.microsoft.com/office/drawing/2014/main" id="{0ED5B464-0C8D-A6BD-2628-BBF088E77CE4}"/>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30668" y="1125043"/>
            <a:ext cx="1179290" cy="1179290"/>
          </a:xfrm>
        </p:spPr>
      </p:pic>
      <p:pic>
        <p:nvPicPr>
          <p:cNvPr id="26" name="Graphic 25" descr="Zwangere vrouw met effen opvulling">
            <a:extLst>
              <a:ext uri="{FF2B5EF4-FFF2-40B4-BE49-F238E27FC236}">
                <a16:creationId xmlns:a16="http://schemas.microsoft.com/office/drawing/2014/main" id="{9853BB0C-365F-3FD1-2599-9A149A0A26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8411" y="3155079"/>
            <a:ext cx="1511560" cy="1511560"/>
          </a:xfrm>
          <a:prstGeom prst="rect">
            <a:avLst/>
          </a:prstGeom>
        </p:spPr>
      </p:pic>
      <p:sp>
        <p:nvSpPr>
          <p:cNvPr id="27" name="Tekstvak 26">
            <a:extLst>
              <a:ext uri="{FF2B5EF4-FFF2-40B4-BE49-F238E27FC236}">
                <a16:creationId xmlns:a16="http://schemas.microsoft.com/office/drawing/2014/main" id="{5E8D8B89-F01F-D6DA-742E-CBD4293FF5A9}"/>
              </a:ext>
            </a:extLst>
          </p:cNvPr>
          <p:cNvSpPr txBox="1"/>
          <p:nvPr/>
        </p:nvSpPr>
        <p:spPr>
          <a:xfrm>
            <a:off x="6783830" y="2364146"/>
            <a:ext cx="2072966" cy="461665"/>
          </a:xfrm>
          <a:prstGeom prst="rect">
            <a:avLst/>
          </a:prstGeom>
          <a:noFill/>
        </p:spPr>
        <p:txBody>
          <a:bodyPr wrap="square" rtlCol="0">
            <a:spAutoFit/>
          </a:bodyPr>
          <a:lstStyle/>
          <a:p>
            <a:r>
              <a:rPr lang="nl-NL" sz="2400" b="1" dirty="0"/>
              <a:t>Kwetsbaarheid</a:t>
            </a:r>
          </a:p>
        </p:txBody>
      </p:sp>
      <p:cxnSp>
        <p:nvCxnSpPr>
          <p:cNvPr id="28" name="Rechte verbindingslijn met pijl 27">
            <a:extLst>
              <a:ext uri="{FF2B5EF4-FFF2-40B4-BE49-F238E27FC236}">
                <a16:creationId xmlns:a16="http://schemas.microsoft.com/office/drawing/2014/main" id="{AD306A12-D695-054D-7F6B-A3D7E7327BFD}"/>
              </a:ext>
            </a:extLst>
          </p:cNvPr>
          <p:cNvCxnSpPr>
            <a:cxnSpLocks/>
          </p:cNvCxnSpPr>
          <p:nvPr/>
        </p:nvCxnSpPr>
        <p:spPr>
          <a:xfrm flipH="1">
            <a:off x="5773464" y="3158891"/>
            <a:ext cx="850790" cy="142728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EFB9C8C0-497A-02DB-9A29-6B8930A20072}"/>
              </a:ext>
            </a:extLst>
          </p:cNvPr>
          <p:cNvCxnSpPr>
            <a:cxnSpLocks/>
          </p:cNvCxnSpPr>
          <p:nvPr/>
        </p:nvCxnSpPr>
        <p:spPr>
          <a:xfrm flipV="1">
            <a:off x="6019956" y="3267461"/>
            <a:ext cx="860543" cy="139491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26EACE93-E4AC-FED6-881D-F598C601988E}"/>
              </a:ext>
            </a:extLst>
          </p:cNvPr>
          <p:cNvCxnSpPr>
            <a:cxnSpLocks/>
          </p:cNvCxnSpPr>
          <p:nvPr/>
        </p:nvCxnSpPr>
        <p:spPr>
          <a:xfrm flipH="1">
            <a:off x="7064533" y="4995908"/>
            <a:ext cx="144418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248A16C3-E92A-FB7A-4F8D-A0DE7398BA3E}"/>
              </a:ext>
            </a:extLst>
          </p:cNvPr>
          <p:cNvCxnSpPr>
            <a:cxnSpLocks/>
          </p:cNvCxnSpPr>
          <p:nvPr/>
        </p:nvCxnSpPr>
        <p:spPr>
          <a:xfrm>
            <a:off x="7064534" y="5233796"/>
            <a:ext cx="145213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875E4B70-D75E-35B9-3EA7-0E4A4ADCA8A5}"/>
              </a:ext>
            </a:extLst>
          </p:cNvPr>
          <p:cNvCxnSpPr>
            <a:cxnSpLocks/>
          </p:cNvCxnSpPr>
          <p:nvPr/>
        </p:nvCxnSpPr>
        <p:spPr>
          <a:xfrm flipH="1" flipV="1">
            <a:off x="8915321" y="3183787"/>
            <a:ext cx="811033" cy="13517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5E25D963-C9B4-6E52-F92D-4E4BB75E6001}"/>
              </a:ext>
            </a:extLst>
          </p:cNvPr>
          <p:cNvCxnSpPr>
            <a:cxnSpLocks/>
          </p:cNvCxnSpPr>
          <p:nvPr/>
        </p:nvCxnSpPr>
        <p:spPr>
          <a:xfrm>
            <a:off x="8687407" y="3288366"/>
            <a:ext cx="792456" cy="136527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D4A1F72C-6E3F-E73D-8A2E-0F5295B0A7DF}"/>
              </a:ext>
            </a:extLst>
          </p:cNvPr>
          <p:cNvSpPr txBox="1"/>
          <p:nvPr/>
        </p:nvSpPr>
        <p:spPr>
          <a:xfrm>
            <a:off x="9172122" y="4838832"/>
            <a:ext cx="1575653" cy="461665"/>
          </a:xfrm>
          <a:prstGeom prst="rect">
            <a:avLst/>
          </a:prstGeom>
          <a:noFill/>
        </p:spPr>
        <p:txBody>
          <a:bodyPr wrap="square" rtlCol="0">
            <a:spAutoFit/>
          </a:bodyPr>
          <a:lstStyle/>
          <a:p>
            <a:r>
              <a:rPr lang="nl-NL" sz="2400" b="1" dirty="0"/>
              <a:t>Stress</a:t>
            </a:r>
            <a:endParaRPr lang="nl-NL" b="1" dirty="0"/>
          </a:p>
        </p:txBody>
      </p:sp>
      <p:sp>
        <p:nvSpPr>
          <p:cNvPr id="35" name="Tekstvak 34">
            <a:extLst>
              <a:ext uri="{FF2B5EF4-FFF2-40B4-BE49-F238E27FC236}">
                <a16:creationId xmlns:a16="http://schemas.microsoft.com/office/drawing/2014/main" id="{D8378F7C-B7B5-3D2F-5080-D930DA4EBAE2}"/>
              </a:ext>
            </a:extLst>
          </p:cNvPr>
          <p:cNvSpPr txBox="1"/>
          <p:nvPr/>
        </p:nvSpPr>
        <p:spPr>
          <a:xfrm>
            <a:off x="5382793" y="4838833"/>
            <a:ext cx="997555" cy="461665"/>
          </a:xfrm>
          <a:prstGeom prst="rect">
            <a:avLst/>
          </a:prstGeom>
          <a:noFill/>
        </p:spPr>
        <p:txBody>
          <a:bodyPr wrap="square" rtlCol="0">
            <a:spAutoFit/>
          </a:bodyPr>
          <a:lstStyle/>
          <a:p>
            <a:r>
              <a:rPr lang="nl-NL" sz="2400" b="1" dirty="0"/>
              <a:t>Roken</a:t>
            </a:r>
          </a:p>
        </p:txBody>
      </p:sp>
      <p:sp>
        <p:nvSpPr>
          <p:cNvPr id="3" name="Tekstvak 2">
            <a:extLst>
              <a:ext uri="{FF2B5EF4-FFF2-40B4-BE49-F238E27FC236}">
                <a16:creationId xmlns:a16="http://schemas.microsoft.com/office/drawing/2014/main" id="{E574FE89-D4B0-7AD3-38A5-B18C8417FE0A}"/>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pic>
        <p:nvPicPr>
          <p:cNvPr id="5" name="Afbeelding 4">
            <a:extLst>
              <a:ext uri="{FF2B5EF4-FFF2-40B4-BE49-F238E27FC236}">
                <a16:creationId xmlns:a16="http://schemas.microsoft.com/office/drawing/2014/main" id="{7C02A152-48C3-B3BD-1A26-76CFC09FF371}"/>
              </a:ext>
            </a:extLst>
          </p:cNvPr>
          <p:cNvPicPr>
            <a:picLocks noChangeAspect="1"/>
          </p:cNvPicPr>
          <p:nvPr/>
        </p:nvPicPr>
        <p:blipFill>
          <a:blip r:embed="rId6"/>
          <a:stretch>
            <a:fillRect/>
          </a:stretch>
        </p:blipFill>
        <p:spPr>
          <a:xfrm>
            <a:off x="7079015" y="6300010"/>
            <a:ext cx="1283589" cy="448735"/>
          </a:xfrm>
          <a:prstGeom prst="rect">
            <a:avLst/>
          </a:prstGeom>
        </p:spPr>
      </p:pic>
    </p:spTree>
    <p:extLst>
      <p:ext uri="{BB962C8B-B14F-4D97-AF65-F5344CB8AC3E}">
        <p14:creationId xmlns:p14="http://schemas.microsoft.com/office/powerpoint/2010/main" val="527156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465D9D6-59E4-5F9F-8034-06F37F5F7C4F}"/>
              </a:ext>
            </a:extLst>
          </p:cNvPr>
          <p:cNvSpPr/>
          <p:nvPr/>
        </p:nvSpPr>
        <p:spPr>
          <a:xfrm>
            <a:off x="0" y="0"/>
            <a:ext cx="12192000" cy="1852094"/>
          </a:xfrm>
          <a:prstGeom prst="rect">
            <a:avLst/>
          </a:prstGeom>
          <a:gradFill>
            <a:gsLst>
              <a:gs pos="100000">
                <a:srgbClr val="A94B5B"/>
              </a:gs>
              <a:gs pos="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solidFill>
                  <a:srgbClr val="C00000"/>
                </a:solidFill>
                <a:latin typeface="DIN Alternate" panose="020B0500000000000000" pitchFamily="34" charset="77"/>
              </a:rPr>
              <a:t>Activiteiten Rookvrije Start voor VSV en JGZ</a:t>
            </a:r>
          </a:p>
        </p:txBody>
      </p:sp>
      <p:sp>
        <p:nvSpPr>
          <p:cNvPr id="3" name="Tijdelijke aanduiding voor inhoud 3">
            <a:extLst>
              <a:ext uri="{FF2B5EF4-FFF2-40B4-BE49-F238E27FC236}">
                <a16:creationId xmlns:a16="http://schemas.microsoft.com/office/drawing/2014/main" id="{C6256CE6-262A-9249-A9B9-2E0512ECBDED}"/>
              </a:ext>
            </a:extLst>
          </p:cNvPr>
          <p:cNvSpPr txBox="1">
            <a:spLocks/>
          </p:cNvSpPr>
          <p:nvPr/>
        </p:nvSpPr>
        <p:spPr>
          <a:xfrm>
            <a:off x="838200" y="4588158"/>
            <a:ext cx="10515600" cy="1289150"/>
          </a:xfrm>
          <a:prstGeom prst="rect">
            <a:avLst/>
          </a:prstGeom>
          <a:solidFill>
            <a:srgbClr val="3EB0BF"/>
          </a:solidFill>
        </p:spPr>
        <p:txBody>
          <a:bodyPr/>
          <a:lstStyle>
            <a:lvl1pPr marL="228600" indent="-228600" algn="l" defTabSz="914400" rtl="0" eaLnBrk="1" latinLnBrk="0" hangingPunct="1">
              <a:lnSpc>
                <a:spcPct val="90000"/>
              </a:lnSpc>
              <a:spcBef>
                <a:spcPts val="1000"/>
              </a:spcBef>
              <a:buClr>
                <a:srgbClr val="F16B8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16B8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16B8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16B8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16B8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800" b="1" dirty="0">
                <a:solidFill>
                  <a:schemeClr val="bg1"/>
                </a:solidFill>
                <a:latin typeface="DIN Alternate" panose="020B0500000000000000" pitchFamily="34" charset="77"/>
              </a:rPr>
              <a:t>Alle VSV/JGZ regio’s hebben een zorgpad / SMR-beleid waarin samenwerking voor SMR-zorg binnen en tussen sectoren is georganiseerd</a:t>
            </a:r>
          </a:p>
        </p:txBody>
      </p:sp>
      <p:sp>
        <p:nvSpPr>
          <p:cNvPr id="8" name="Tekstvak 7">
            <a:extLst>
              <a:ext uri="{FF2B5EF4-FFF2-40B4-BE49-F238E27FC236}">
                <a16:creationId xmlns:a16="http://schemas.microsoft.com/office/drawing/2014/main" id="{CE3C402D-13F6-3EFF-CC8C-FB1A1BDF3EE0}"/>
              </a:ext>
            </a:extLst>
          </p:cNvPr>
          <p:cNvSpPr txBox="1"/>
          <p:nvPr/>
        </p:nvSpPr>
        <p:spPr>
          <a:xfrm>
            <a:off x="838200" y="1419260"/>
            <a:ext cx="12191999" cy="2954655"/>
          </a:xfrm>
          <a:prstGeom prst="rect">
            <a:avLst/>
          </a:prstGeom>
          <a:noFill/>
        </p:spPr>
        <p:txBody>
          <a:bodyPr wrap="square">
            <a:spAutoFit/>
          </a:bodyPr>
          <a:lstStyle/>
          <a:p>
            <a:r>
              <a:rPr lang="nl-NL" sz="2800" dirty="0">
                <a:solidFill>
                  <a:srgbClr val="004263"/>
                </a:solidFill>
                <a:latin typeface="DIN Alternate" panose="020B0500000000000000" pitchFamily="34" charset="77"/>
              </a:rPr>
              <a:t>• Netwerk VSV en JGZ  </a:t>
            </a:r>
          </a:p>
          <a:p>
            <a:r>
              <a:rPr lang="nl-NL" sz="2800" dirty="0">
                <a:solidFill>
                  <a:srgbClr val="004263"/>
                </a:solidFill>
                <a:latin typeface="DIN Alternate" panose="020B0500000000000000" pitchFamily="34" charset="77"/>
              </a:rPr>
              <a:t>• Ondersteuning </a:t>
            </a:r>
            <a:r>
              <a:rPr lang="nl-NL" sz="2800" dirty="0" err="1">
                <a:solidFill>
                  <a:srgbClr val="004263"/>
                </a:solidFill>
                <a:latin typeface="DIN Alternate" panose="020B0500000000000000" pitchFamily="34" charset="77"/>
              </a:rPr>
              <a:t>VSV’s</a:t>
            </a:r>
            <a:r>
              <a:rPr lang="nl-NL" sz="2800" dirty="0">
                <a:solidFill>
                  <a:srgbClr val="004263"/>
                </a:solidFill>
                <a:latin typeface="DIN Alternate" panose="020B0500000000000000" pitchFamily="34" charset="77"/>
              </a:rPr>
              <a:t>, fertiliteitsklinieken, JGZ</a:t>
            </a:r>
          </a:p>
          <a:p>
            <a:r>
              <a:rPr lang="nl-NL" sz="2800" dirty="0">
                <a:solidFill>
                  <a:srgbClr val="004263"/>
                </a:solidFill>
                <a:latin typeface="DIN Alternate" panose="020B0500000000000000" pitchFamily="34" charset="77"/>
              </a:rPr>
              <a:t>• Kansrijke Start: start met pilots in </a:t>
            </a:r>
            <a:r>
              <a:rPr lang="nl-NL" sz="2800" dirty="0" err="1">
                <a:solidFill>
                  <a:srgbClr val="004263"/>
                </a:solidFill>
                <a:latin typeface="DIN Alternate" panose="020B0500000000000000" pitchFamily="34" charset="77"/>
              </a:rPr>
              <a:t>Z</a:t>
            </a:r>
            <a:r>
              <a:rPr lang="nl-NL" sz="2800" dirty="0">
                <a:solidFill>
                  <a:srgbClr val="004263"/>
                </a:solidFill>
                <a:latin typeface="DIN Alternate" panose="020B0500000000000000" pitchFamily="34" charset="77"/>
              </a:rPr>
              <a:t>-Limburg en Amsterdam-N</a:t>
            </a:r>
          </a:p>
          <a:p>
            <a:r>
              <a:rPr lang="nl-NL" sz="2800" dirty="0">
                <a:solidFill>
                  <a:srgbClr val="004263"/>
                </a:solidFill>
                <a:latin typeface="DIN Alternate" panose="020B0500000000000000" pitchFamily="34" charset="77"/>
              </a:rPr>
              <a:t>• Pilot POP-poli Apeldoorn, verwijzen naar coach op locatie</a:t>
            </a:r>
          </a:p>
          <a:p>
            <a:r>
              <a:rPr lang="nl-NL" sz="2800" dirty="0">
                <a:solidFill>
                  <a:srgbClr val="004263"/>
                </a:solidFill>
                <a:latin typeface="DIN Alternate" panose="020B0500000000000000" pitchFamily="34" charset="77"/>
              </a:rPr>
              <a:t>• Versterken samenhang rookvrije, alcoholvrije en mentaal gezonde zwangerschap</a:t>
            </a:r>
          </a:p>
          <a:p>
            <a:pPr marL="0" indent="0">
              <a:buNone/>
            </a:pPr>
            <a:endParaRPr lang="nl-NL" sz="1800" dirty="0">
              <a:solidFill>
                <a:srgbClr val="004263"/>
              </a:solidFill>
              <a:highlight>
                <a:srgbClr val="FFFF00"/>
              </a:highlight>
              <a:latin typeface="DIN Alternate" panose="020B0500000000000000" pitchFamily="34" charset="77"/>
            </a:endParaRPr>
          </a:p>
        </p:txBody>
      </p:sp>
      <p:sp>
        <p:nvSpPr>
          <p:cNvPr id="5" name="Tekstvak 4">
            <a:extLst>
              <a:ext uri="{FF2B5EF4-FFF2-40B4-BE49-F238E27FC236}">
                <a16:creationId xmlns:a16="http://schemas.microsoft.com/office/drawing/2014/main" id="{C8C6E825-5BE8-28C3-9B0F-5F70D6675A2F}"/>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spTree>
    <p:extLst>
      <p:ext uri="{BB962C8B-B14F-4D97-AF65-F5344CB8AC3E}">
        <p14:creationId xmlns:p14="http://schemas.microsoft.com/office/powerpoint/2010/main" val="1018171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465D9D6-59E4-5F9F-8034-06F37F5F7C4F}"/>
              </a:ext>
            </a:extLst>
          </p:cNvPr>
          <p:cNvSpPr/>
          <p:nvPr/>
        </p:nvSpPr>
        <p:spPr>
          <a:xfrm>
            <a:off x="0" y="0"/>
            <a:ext cx="12192000" cy="1852094"/>
          </a:xfrm>
          <a:prstGeom prst="rect">
            <a:avLst/>
          </a:prstGeom>
          <a:gradFill>
            <a:gsLst>
              <a:gs pos="100000">
                <a:srgbClr val="A94B5B"/>
              </a:gs>
              <a:gs pos="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000" dirty="0">
              <a:solidFill>
                <a:srgbClr val="C00000"/>
              </a:solidFill>
              <a:latin typeface="DIN Alternate" panose="020B0500000000000000" pitchFamily="34" charset="77"/>
            </a:endParaRPr>
          </a:p>
        </p:txBody>
      </p:sp>
      <p:sp>
        <p:nvSpPr>
          <p:cNvPr id="5" name="Tekstvak 4">
            <a:extLst>
              <a:ext uri="{FF2B5EF4-FFF2-40B4-BE49-F238E27FC236}">
                <a16:creationId xmlns:a16="http://schemas.microsoft.com/office/drawing/2014/main" id="{C8C6E825-5BE8-28C3-9B0F-5F70D6675A2F}"/>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sp>
        <p:nvSpPr>
          <p:cNvPr id="6" name="Tekstvak 5">
            <a:extLst>
              <a:ext uri="{FF2B5EF4-FFF2-40B4-BE49-F238E27FC236}">
                <a16:creationId xmlns:a16="http://schemas.microsoft.com/office/drawing/2014/main" id="{44CF8D13-152D-3DB2-EB33-5B1B7893D4EB}"/>
              </a:ext>
            </a:extLst>
          </p:cNvPr>
          <p:cNvSpPr txBox="1"/>
          <p:nvPr/>
        </p:nvSpPr>
        <p:spPr>
          <a:xfrm>
            <a:off x="671146" y="382397"/>
            <a:ext cx="10849708" cy="1200329"/>
          </a:xfrm>
          <a:prstGeom prst="rect">
            <a:avLst/>
          </a:prstGeom>
          <a:noFill/>
        </p:spPr>
        <p:txBody>
          <a:bodyPr wrap="square">
            <a:spAutoFit/>
          </a:bodyPr>
          <a:lstStyle/>
          <a:p>
            <a:r>
              <a:rPr lang="nl-NL" sz="3600" dirty="0">
                <a:solidFill>
                  <a:srgbClr val="C00000"/>
                </a:solidFill>
                <a:latin typeface="DIN Alternate" panose="020B0500000000000000" pitchFamily="34" charset="77"/>
              </a:rPr>
              <a:t>Nieuwe ondersteuningsronde </a:t>
            </a:r>
            <a:br>
              <a:rPr lang="nl-NL" sz="3600" dirty="0">
                <a:solidFill>
                  <a:srgbClr val="C00000"/>
                </a:solidFill>
                <a:latin typeface="DIN Alternate" panose="020B0500000000000000" pitchFamily="34" charset="77"/>
              </a:rPr>
            </a:br>
            <a:r>
              <a:rPr lang="nl-NL" sz="3600" dirty="0">
                <a:solidFill>
                  <a:srgbClr val="C00000"/>
                </a:solidFill>
                <a:latin typeface="DIN Alternate" panose="020B0500000000000000" pitchFamily="34" charset="77"/>
              </a:rPr>
              <a:t>stoppen-met-roken zorg </a:t>
            </a:r>
            <a:r>
              <a:rPr lang="nl-NL" sz="3600" dirty="0" err="1">
                <a:solidFill>
                  <a:srgbClr val="C00000"/>
                </a:solidFill>
                <a:latin typeface="DIN Alternate" panose="020B0500000000000000" pitchFamily="34" charset="77"/>
              </a:rPr>
              <a:t>VSV’s</a:t>
            </a:r>
            <a:r>
              <a:rPr lang="nl-NL" sz="3600" dirty="0">
                <a:solidFill>
                  <a:srgbClr val="C00000"/>
                </a:solidFill>
                <a:latin typeface="DIN Alternate" panose="020B0500000000000000" pitchFamily="34" charset="77"/>
              </a:rPr>
              <a:t>, regio’s, coalities</a:t>
            </a:r>
            <a:endParaRPr lang="nl-NL" sz="3600" dirty="0">
              <a:solidFill>
                <a:srgbClr val="C00000"/>
              </a:solidFill>
            </a:endParaRPr>
          </a:p>
        </p:txBody>
      </p:sp>
      <p:sp>
        <p:nvSpPr>
          <p:cNvPr id="7" name="Tijdelijke aanduiding voor inhoud 2">
            <a:extLst>
              <a:ext uri="{FF2B5EF4-FFF2-40B4-BE49-F238E27FC236}">
                <a16:creationId xmlns:a16="http://schemas.microsoft.com/office/drawing/2014/main" id="{17E5E075-8BD6-AC59-5261-5B07FAC25F3B}"/>
              </a:ext>
            </a:extLst>
          </p:cNvPr>
          <p:cNvSpPr>
            <a:spLocks noGrp="1"/>
          </p:cNvSpPr>
          <p:nvPr>
            <p:ph idx="1"/>
          </p:nvPr>
        </p:nvSpPr>
        <p:spPr>
          <a:xfrm>
            <a:off x="1618717" y="2014780"/>
            <a:ext cx="10896600" cy="4291013"/>
          </a:xfrm>
        </p:spPr>
        <p:txBody>
          <a:bodyPr/>
          <a:lstStyle/>
          <a:p>
            <a:pPr marL="0" indent="0">
              <a:buNone/>
            </a:pPr>
            <a:r>
              <a:rPr lang="nl-NL" dirty="0">
                <a:solidFill>
                  <a:srgbClr val="004263"/>
                </a:solidFill>
                <a:latin typeface="DIN Alternate" panose="020B0500000000000000" pitchFamily="34" charset="77"/>
              </a:rPr>
              <a:t>• Instructies en uitwisselingsbijeenkomsten</a:t>
            </a:r>
            <a:br>
              <a:rPr lang="nl-NL" dirty="0">
                <a:solidFill>
                  <a:srgbClr val="004263"/>
                </a:solidFill>
                <a:latin typeface="DIN Alternate" panose="020B0500000000000000" pitchFamily="34" charset="77"/>
              </a:rPr>
            </a:br>
            <a:r>
              <a:rPr lang="nl-NL" dirty="0">
                <a:solidFill>
                  <a:srgbClr val="004263"/>
                </a:solidFill>
                <a:latin typeface="DIN Alternate" panose="020B0500000000000000" pitchFamily="34" charset="77"/>
              </a:rPr>
              <a:t>	</a:t>
            </a:r>
            <a:r>
              <a:rPr lang="nl-NL" dirty="0" err="1">
                <a:solidFill>
                  <a:srgbClr val="004263"/>
                </a:solidFill>
                <a:latin typeface="DIN Alternate" panose="020B0500000000000000" pitchFamily="34" charset="77"/>
              </a:rPr>
              <a:t>zorgpad</a:t>
            </a:r>
            <a:r>
              <a:rPr lang="nl-NL" dirty="0">
                <a:solidFill>
                  <a:srgbClr val="004263"/>
                </a:solidFill>
                <a:latin typeface="DIN Alternate" panose="020B0500000000000000" pitchFamily="34" charset="77"/>
              </a:rPr>
              <a:t>/protocol </a:t>
            </a:r>
            <a:br>
              <a:rPr lang="nl-NL" dirty="0">
                <a:solidFill>
                  <a:srgbClr val="004263"/>
                </a:solidFill>
                <a:latin typeface="DIN Alternate" panose="020B0500000000000000" pitchFamily="34" charset="77"/>
              </a:rPr>
            </a:br>
            <a:r>
              <a:rPr lang="nl-NL" dirty="0">
                <a:solidFill>
                  <a:srgbClr val="004263"/>
                </a:solidFill>
                <a:latin typeface="DIN Alternate" panose="020B0500000000000000" pitchFamily="34" charset="77"/>
              </a:rPr>
              <a:t>	scholing en verwijzen</a:t>
            </a:r>
            <a:br>
              <a:rPr lang="nl-NL" dirty="0">
                <a:solidFill>
                  <a:srgbClr val="004263"/>
                </a:solidFill>
                <a:latin typeface="DIN Alternate" panose="020B0500000000000000" pitchFamily="34" charset="77"/>
              </a:rPr>
            </a:br>
            <a:r>
              <a:rPr lang="nl-NL" dirty="0">
                <a:solidFill>
                  <a:srgbClr val="004263"/>
                </a:solidFill>
                <a:latin typeface="DIN Alternate" panose="020B0500000000000000" pitchFamily="34" charset="77"/>
              </a:rPr>
              <a:t>	samenwerken</a:t>
            </a:r>
          </a:p>
          <a:p>
            <a:pPr marL="0" indent="0">
              <a:buNone/>
            </a:pPr>
            <a:r>
              <a:rPr lang="nl-NL" b="1" dirty="0">
                <a:solidFill>
                  <a:srgbClr val="004263"/>
                </a:solidFill>
                <a:latin typeface="DIN Alternate" panose="020B0500000000000000" pitchFamily="34" charset="77"/>
              </a:rPr>
              <a:t>• </a:t>
            </a:r>
            <a:r>
              <a:rPr lang="nl-NL" dirty="0">
                <a:solidFill>
                  <a:srgbClr val="004263"/>
                </a:solidFill>
                <a:latin typeface="DIN Alternate" panose="020B0500000000000000" pitchFamily="34" charset="77"/>
              </a:rPr>
              <a:t>Financiële bijdrage (1.000 euro) voor VSV, regio </a:t>
            </a:r>
            <a:br>
              <a:rPr lang="nl-NL" dirty="0">
                <a:solidFill>
                  <a:srgbClr val="004263"/>
                </a:solidFill>
                <a:latin typeface="DIN Alternate" panose="020B0500000000000000" pitchFamily="34" charset="77"/>
              </a:rPr>
            </a:br>
            <a:r>
              <a:rPr lang="nl-NL" dirty="0">
                <a:solidFill>
                  <a:srgbClr val="004263"/>
                </a:solidFill>
                <a:latin typeface="DIN Alternate" panose="020B0500000000000000" pitchFamily="34" charset="77"/>
              </a:rPr>
              <a:t>          denk ook aan implementatie van het basiskader CPZ</a:t>
            </a:r>
          </a:p>
          <a:p>
            <a:pPr marL="0" indent="0">
              <a:buNone/>
            </a:pPr>
            <a:r>
              <a:rPr lang="nl-NL" b="1" dirty="0">
                <a:solidFill>
                  <a:srgbClr val="004263"/>
                </a:solidFill>
                <a:latin typeface="DIN Alternate" panose="020B0500000000000000" pitchFamily="34" charset="77"/>
              </a:rPr>
              <a:t>• </a:t>
            </a:r>
            <a:r>
              <a:rPr lang="nl-NL" dirty="0">
                <a:solidFill>
                  <a:srgbClr val="004263"/>
                </a:solidFill>
                <a:latin typeface="DIN Alternate" panose="020B0500000000000000" pitchFamily="34" charset="77"/>
              </a:rPr>
              <a:t>Interesse? Mail naar </a:t>
            </a:r>
            <a:r>
              <a:rPr lang="nl-NL" dirty="0">
                <a:solidFill>
                  <a:srgbClr val="004263"/>
                </a:solidFill>
                <a:latin typeface="DIN Alternate" panose="020B0500000000000000" pitchFamily="34" charset="77"/>
                <a:hlinkClick r:id="rId3"/>
              </a:rPr>
              <a:t>rookvrijestart@trimbos.nl</a:t>
            </a:r>
            <a:endParaRPr lang="nl-NL" dirty="0">
              <a:solidFill>
                <a:srgbClr val="004263"/>
              </a:solidFill>
              <a:latin typeface="DIN Alternate" panose="020B0500000000000000" pitchFamily="34" charset="77"/>
            </a:endParaRPr>
          </a:p>
          <a:p>
            <a:pPr marL="0" indent="0">
              <a:buNone/>
            </a:pPr>
            <a:endParaRPr lang="nl-NL" dirty="0">
              <a:solidFill>
                <a:srgbClr val="004263"/>
              </a:solidFill>
              <a:latin typeface="DIN Alternate" panose="020B0500000000000000" pitchFamily="34" charset="77"/>
            </a:endParaRPr>
          </a:p>
          <a:p>
            <a:endParaRPr lang="nl-NL" dirty="0">
              <a:solidFill>
                <a:srgbClr val="004263"/>
              </a:solidFill>
              <a:latin typeface="DIN Alternate" panose="020B0500000000000000" pitchFamily="34" charset="77"/>
            </a:endParaRPr>
          </a:p>
          <a:p>
            <a:pPr marL="0" indent="0">
              <a:buNone/>
            </a:pPr>
            <a:endParaRPr lang="nl-NL" dirty="0">
              <a:solidFill>
                <a:srgbClr val="004263"/>
              </a:solidFill>
              <a:latin typeface="DIN Alternate" panose="020B0500000000000000" pitchFamily="34" charset="77"/>
            </a:endParaRPr>
          </a:p>
        </p:txBody>
      </p:sp>
    </p:spTree>
    <p:extLst>
      <p:ext uri="{BB962C8B-B14F-4D97-AF65-F5344CB8AC3E}">
        <p14:creationId xmlns:p14="http://schemas.microsoft.com/office/powerpoint/2010/main" val="2767247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465D9D6-59E4-5F9F-8034-06F37F5F7C4F}"/>
              </a:ext>
            </a:extLst>
          </p:cNvPr>
          <p:cNvSpPr/>
          <p:nvPr/>
        </p:nvSpPr>
        <p:spPr>
          <a:xfrm>
            <a:off x="0" y="0"/>
            <a:ext cx="12192000" cy="1984384"/>
          </a:xfrm>
          <a:prstGeom prst="rect">
            <a:avLst/>
          </a:prstGeom>
          <a:gradFill>
            <a:gsLst>
              <a:gs pos="100000">
                <a:srgbClr val="A94B5B"/>
              </a:gs>
              <a:gs pos="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solidFill>
                  <a:srgbClr val="004263"/>
                </a:solidFill>
                <a:latin typeface="DIN Alternate" panose="020B0500000000000000" pitchFamily="34" charset="77"/>
              </a:rPr>
              <a:t>Producten</a:t>
            </a:r>
            <a:br>
              <a:rPr lang="nl-NL" sz="4000" dirty="0">
                <a:solidFill>
                  <a:srgbClr val="C00000"/>
                </a:solidFill>
                <a:latin typeface="DIN Alternate" panose="020B0500000000000000" pitchFamily="34" charset="77"/>
              </a:rPr>
            </a:br>
            <a:r>
              <a:rPr lang="nl-NL" sz="4000" dirty="0">
                <a:solidFill>
                  <a:srgbClr val="C00000"/>
                </a:solidFill>
                <a:latin typeface="DIN Alternate" panose="020B0500000000000000" pitchFamily="34" charset="77"/>
              </a:rPr>
              <a:t>Nieuw gespreksmodel 2024</a:t>
            </a:r>
          </a:p>
          <a:p>
            <a:pPr algn="ctr"/>
            <a:r>
              <a:rPr lang="nl-NL" sz="4000" dirty="0">
                <a:solidFill>
                  <a:srgbClr val="C00000"/>
                </a:solidFill>
                <a:latin typeface="DIN Alternate" panose="020B0500000000000000" pitchFamily="34" charset="77"/>
              </a:rPr>
              <a:t>Nieuw </a:t>
            </a:r>
            <a:r>
              <a:rPr lang="nl-NL" sz="4000" dirty="0" err="1">
                <a:solidFill>
                  <a:srgbClr val="C00000"/>
                </a:solidFill>
                <a:latin typeface="DIN Alternate" panose="020B0500000000000000" pitchFamily="34" charset="77"/>
              </a:rPr>
              <a:t>zorgpad</a:t>
            </a:r>
            <a:r>
              <a:rPr lang="nl-NL" sz="4000" dirty="0">
                <a:solidFill>
                  <a:srgbClr val="C00000"/>
                </a:solidFill>
                <a:latin typeface="DIN Alternate" panose="020B0500000000000000" pitchFamily="34" charset="77"/>
              </a:rPr>
              <a:t>, trainingen, website</a:t>
            </a:r>
          </a:p>
        </p:txBody>
      </p:sp>
      <p:sp>
        <p:nvSpPr>
          <p:cNvPr id="7" name="Tekstvak 6">
            <a:extLst>
              <a:ext uri="{FF2B5EF4-FFF2-40B4-BE49-F238E27FC236}">
                <a16:creationId xmlns:a16="http://schemas.microsoft.com/office/drawing/2014/main" id="{766F630C-1EF8-7F00-B8F1-C09AF1DB6E4B}"/>
              </a:ext>
            </a:extLst>
          </p:cNvPr>
          <p:cNvSpPr txBox="1"/>
          <p:nvPr/>
        </p:nvSpPr>
        <p:spPr>
          <a:xfrm>
            <a:off x="877175" y="6312437"/>
            <a:ext cx="6099716" cy="369332"/>
          </a:xfrm>
          <a:prstGeom prst="rect">
            <a:avLst/>
          </a:prstGeom>
          <a:noFill/>
        </p:spPr>
        <p:txBody>
          <a:bodyPr wrap="square">
            <a:spAutoFit/>
          </a:bodyPr>
          <a:lstStyle/>
          <a:p>
            <a:r>
              <a:rPr lang="nl-NL" dirty="0" err="1">
                <a:solidFill>
                  <a:srgbClr val="004263"/>
                </a:solidFill>
              </a:rPr>
              <a:t>https</a:t>
            </a:r>
            <a:r>
              <a:rPr lang="nl-NL" dirty="0">
                <a:solidFill>
                  <a:srgbClr val="004263"/>
                </a:solidFill>
              </a:rPr>
              <a:t>://</a:t>
            </a:r>
            <a:r>
              <a:rPr lang="nl-NL" dirty="0" err="1">
                <a:solidFill>
                  <a:srgbClr val="004263"/>
                </a:solidFill>
              </a:rPr>
              <a:t>rookvrijestart.nl</a:t>
            </a:r>
            <a:endParaRPr lang="nl-NL" dirty="0">
              <a:solidFill>
                <a:srgbClr val="004263"/>
              </a:solidFill>
            </a:endParaRPr>
          </a:p>
        </p:txBody>
      </p:sp>
      <p:pic>
        <p:nvPicPr>
          <p:cNvPr id="11" name="Tijdelijke aanduiding voor inhoud 4">
            <a:extLst>
              <a:ext uri="{FF2B5EF4-FFF2-40B4-BE49-F238E27FC236}">
                <a16:creationId xmlns:a16="http://schemas.microsoft.com/office/drawing/2014/main" id="{95DBC98C-E63F-4A09-4C88-044D217431F1}"/>
              </a:ext>
            </a:extLst>
          </p:cNvPr>
          <p:cNvPicPr>
            <a:picLocks noGrp="1" noChangeAspect="1"/>
          </p:cNvPicPr>
          <p:nvPr>
            <p:ph idx="1"/>
          </p:nvPr>
        </p:nvPicPr>
        <p:blipFill>
          <a:blip r:embed="rId3"/>
          <a:stretch>
            <a:fillRect/>
          </a:stretch>
        </p:blipFill>
        <p:spPr>
          <a:xfrm>
            <a:off x="2860431" y="2452649"/>
            <a:ext cx="6471138" cy="3391522"/>
          </a:xfrm>
        </p:spPr>
      </p:pic>
    </p:spTree>
    <p:extLst>
      <p:ext uri="{BB962C8B-B14F-4D97-AF65-F5344CB8AC3E}">
        <p14:creationId xmlns:p14="http://schemas.microsoft.com/office/powerpoint/2010/main" val="168114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0" y="0"/>
            <a:ext cx="12192000" cy="2008909"/>
          </a:xfrm>
          <a:prstGeom prst="rect">
            <a:avLst/>
          </a:prstGeom>
          <a:gradFill>
            <a:gsLst>
              <a:gs pos="100000">
                <a:srgbClr val="237780"/>
              </a:gs>
              <a:gs pos="0">
                <a:schemeClr val="bg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400" dirty="0"/>
          </a:p>
        </p:txBody>
      </p:sp>
      <p:sp>
        <p:nvSpPr>
          <p:cNvPr id="7" name="Rechthoek 6"/>
          <p:cNvSpPr/>
          <p:nvPr/>
        </p:nvSpPr>
        <p:spPr>
          <a:xfrm>
            <a:off x="2428240" y="3688080"/>
            <a:ext cx="515366" cy="119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2428240" y="3688080"/>
            <a:ext cx="515366" cy="119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F0F6ECA8-CA91-0D1E-CC76-129000149387}"/>
              </a:ext>
            </a:extLst>
          </p:cNvPr>
          <p:cNvSpPr txBox="1"/>
          <p:nvPr/>
        </p:nvSpPr>
        <p:spPr>
          <a:xfrm>
            <a:off x="5969874" y="6235493"/>
            <a:ext cx="6096000" cy="523220"/>
          </a:xfrm>
          <a:prstGeom prst="rect">
            <a:avLst/>
          </a:prstGeom>
          <a:noFill/>
        </p:spPr>
        <p:txBody>
          <a:bodyPr wrap="square">
            <a:spAutoFit/>
          </a:bodyPr>
          <a:lstStyle/>
          <a:p>
            <a:pPr algn="r"/>
            <a:r>
              <a:rPr lang="nl-NL" sz="1400" i="0" dirty="0">
                <a:solidFill>
                  <a:srgbClr val="004263"/>
                </a:solidFill>
                <a:effectLst/>
                <a:latin typeface="DIN Alternate" panose="020B0500000000000000" pitchFamily="34" charset="77"/>
              </a:rPr>
              <a:t>Afscheidssymposium Noor Rikkers-Mutsaerts 1-9-2022</a:t>
            </a:r>
          </a:p>
          <a:p>
            <a:pPr algn="r"/>
            <a:r>
              <a:rPr lang="nl-NL" sz="1400" i="0" dirty="0">
                <a:solidFill>
                  <a:srgbClr val="004263"/>
                </a:solidFill>
                <a:effectLst/>
                <a:latin typeface="DIN Alternate" panose="020B0500000000000000" pitchFamily="34" charset="77"/>
              </a:rPr>
              <a:t>  Een rookvrije generatie: utopie of binnen handbereik?</a:t>
            </a:r>
            <a:endParaRPr lang="nl-NL" sz="1400" dirty="0">
              <a:solidFill>
                <a:srgbClr val="004263"/>
              </a:solidFill>
              <a:latin typeface="DIN Alternate" panose="020B0500000000000000" pitchFamily="34" charset="77"/>
            </a:endParaRPr>
          </a:p>
        </p:txBody>
      </p:sp>
      <p:pic>
        <p:nvPicPr>
          <p:cNvPr id="4" name="Afbeelding 3">
            <a:extLst>
              <a:ext uri="{FF2B5EF4-FFF2-40B4-BE49-F238E27FC236}">
                <a16:creationId xmlns:a16="http://schemas.microsoft.com/office/drawing/2014/main" id="{31D9DC35-7869-A078-0ED6-EE7F5DD96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94"/>
            <a:ext cx="12192000" cy="6897187"/>
          </a:xfrm>
          <a:prstGeom prst="rect">
            <a:avLst/>
          </a:prstGeom>
        </p:spPr>
      </p:pic>
    </p:spTree>
    <p:extLst>
      <p:ext uri="{BB962C8B-B14F-4D97-AF65-F5344CB8AC3E}">
        <p14:creationId xmlns:p14="http://schemas.microsoft.com/office/powerpoint/2010/main" val="1586778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0" y="0"/>
            <a:ext cx="12192000" cy="1852094"/>
          </a:xfrm>
          <a:prstGeom prst="rect">
            <a:avLst/>
          </a:prstGeom>
          <a:gradFill>
            <a:gsLst>
              <a:gs pos="100000">
                <a:srgbClr val="A94B5B"/>
              </a:gs>
              <a:gs pos="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Het belang van het begin: de genen bepalen niet alles</a:t>
            </a:r>
          </a:p>
        </p:txBody>
      </p:sp>
      <p:sp>
        <p:nvSpPr>
          <p:cNvPr id="5" name="Tekstvak 4">
            <a:extLst>
              <a:ext uri="{FF2B5EF4-FFF2-40B4-BE49-F238E27FC236}">
                <a16:creationId xmlns:a16="http://schemas.microsoft.com/office/drawing/2014/main" id="{48D75CEF-EE11-BB43-86F2-52E16E3562AD}"/>
              </a:ext>
            </a:extLst>
          </p:cNvPr>
          <p:cNvSpPr txBox="1"/>
          <p:nvPr/>
        </p:nvSpPr>
        <p:spPr>
          <a:xfrm>
            <a:off x="9885348" y="6305793"/>
            <a:ext cx="18097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Trimbos instituut</a:t>
            </a:r>
          </a:p>
        </p:txBody>
      </p:sp>
      <p:sp>
        <p:nvSpPr>
          <p:cNvPr id="7" name="Tekstvak 6">
            <a:extLst>
              <a:ext uri="{FF2B5EF4-FFF2-40B4-BE49-F238E27FC236}">
                <a16:creationId xmlns:a16="http://schemas.microsoft.com/office/drawing/2014/main" id="{D45D70D0-D2D2-E2B1-8B93-62ACAE3762F9}"/>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sp>
        <p:nvSpPr>
          <p:cNvPr id="2" name="Toelichting met afgeronde rechthoek 1">
            <a:extLst>
              <a:ext uri="{FF2B5EF4-FFF2-40B4-BE49-F238E27FC236}">
                <a16:creationId xmlns:a16="http://schemas.microsoft.com/office/drawing/2014/main" id="{DDB1507B-4D5E-0224-01D8-059DF5D7F01E}"/>
              </a:ext>
            </a:extLst>
          </p:cNvPr>
          <p:cNvSpPr/>
          <p:nvPr/>
        </p:nvSpPr>
        <p:spPr>
          <a:xfrm>
            <a:off x="496861" y="1596916"/>
            <a:ext cx="7773944" cy="4336326"/>
          </a:xfrm>
          <a:prstGeom prst="wedgeRoundRectCallout">
            <a:avLst>
              <a:gd name="adj1" fmla="val 48388"/>
              <a:gd name="adj2" fmla="val 17107"/>
              <a:gd name="adj3" fmla="val 16667"/>
            </a:avLst>
          </a:prstGeom>
          <a:solidFill>
            <a:srgbClr val="4D22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kstvak 3">
            <a:extLst>
              <a:ext uri="{FF2B5EF4-FFF2-40B4-BE49-F238E27FC236}">
                <a16:creationId xmlns:a16="http://schemas.microsoft.com/office/drawing/2014/main" id="{944CC7E0-3583-2191-3031-545FF6E80E31}"/>
              </a:ext>
            </a:extLst>
          </p:cNvPr>
          <p:cNvSpPr txBox="1"/>
          <p:nvPr/>
        </p:nvSpPr>
        <p:spPr>
          <a:xfrm>
            <a:off x="704205" y="1736522"/>
            <a:ext cx="7477047" cy="7171194"/>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De omgeving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De periode van de blootstelling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De rol van </a:t>
            </a:r>
            <a:r>
              <a:rPr kumimoji="0" lang="nl-NL" sz="3600" b="0" i="0" u="none" strike="noStrike" kern="1200" cap="none" spc="0" normalizeH="0" baseline="0" noProof="0" dirty="0" err="1">
                <a:ln>
                  <a:noFill/>
                </a:ln>
                <a:solidFill>
                  <a:prstClr val="white"/>
                </a:solidFill>
                <a:effectLst/>
                <a:uLnTx/>
                <a:uFillTx/>
                <a:latin typeface="Calibri" panose="020F0502020204030204"/>
                <a:ea typeface="+mn-ea"/>
                <a:cs typeface="+mn-cs"/>
              </a:rPr>
              <a:t>epigenetica</a:t>
            </a:r>
            <a:b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	voeding met methylgroepen (CH</a:t>
            </a:r>
            <a:r>
              <a:rPr kumimoji="0" lang="nl-NL" sz="3600" b="0" i="0" u="none" strike="noStrike" kern="1200" cap="none" spc="0" normalizeH="0" baseline="-25000" noProof="0" dirty="0">
                <a:ln>
                  <a:noFill/>
                </a:ln>
                <a:solidFill>
                  <a:prstClr val="white"/>
                </a:solidFill>
                <a:effectLst/>
                <a:uLnTx/>
                <a:uFillTx/>
                <a:latin typeface="Calibri" panose="020F0502020204030204"/>
                <a:ea typeface="+mn-ea"/>
                <a:cs typeface="+mn-cs"/>
              </a:rPr>
              <a:t>3</a:t>
            </a: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nl-NL" sz="3600" b="0" i="0" u="none" strike="noStrike" kern="1200" cap="none" spc="0" normalizeH="0" baseline="-25000" noProof="0" dirty="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	foliumzuur alcohol en roken</a:t>
            </a:r>
            <a:b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	liefdevolle aandacht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	trauma’s</a:t>
            </a:r>
            <a:b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	</a:t>
            </a:r>
            <a:b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Afbeelding 5" descr="Afbeelding met knaagdier, rat, Muroidea, Muisachtigen&#10;&#10;Automatisch gegenereerde beschrijving">
            <a:extLst>
              <a:ext uri="{FF2B5EF4-FFF2-40B4-BE49-F238E27FC236}">
                <a16:creationId xmlns:a16="http://schemas.microsoft.com/office/drawing/2014/main" id="{B1F9A630-920A-D15A-7180-0945C2E2F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5248" y="4351548"/>
            <a:ext cx="2234650" cy="1581694"/>
          </a:xfrm>
          <a:prstGeom prst="rect">
            <a:avLst/>
          </a:prstGeom>
        </p:spPr>
      </p:pic>
      <p:pic>
        <p:nvPicPr>
          <p:cNvPr id="12" name="Afbeelding 11" descr="Afbeelding met Bestuiver, Vliesvleugelig insect, bij, honingbij&#10;&#10;Automatisch gegenereerde beschrijving">
            <a:extLst>
              <a:ext uri="{FF2B5EF4-FFF2-40B4-BE49-F238E27FC236}">
                <a16:creationId xmlns:a16="http://schemas.microsoft.com/office/drawing/2014/main" id="{45A4F564-31C0-F379-D384-6535DD931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3188" y="1852094"/>
            <a:ext cx="2509538" cy="2175873"/>
          </a:xfrm>
          <a:prstGeom prst="rect">
            <a:avLst/>
          </a:prstGeom>
        </p:spPr>
      </p:pic>
      <p:pic>
        <p:nvPicPr>
          <p:cNvPr id="3" name="Afbeelding 2">
            <a:extLst>
              <a:ext uri="{FF2B5EF4-FFF2-40B4-BE49-F238E27FC236}">
                <a16:creationId xmlns:a16="http://schemas.microsoft.com/office/drawing/2014/main" id="{14B95ABC-2D43-24F8-D251-13FFE9A4255B}"/>
              </a:ext>
            </a:extLst>
          </p:cNvPr>
          <p:cNvPicPr>
            <a:picLocks noChangeAspect="1"/>
          </p:cNvPicPr>
          <p:nvPr/>
        </p:nvPicPr>
        <p:blipFill>
          <a:blip r:embed="rId5"/>
          <a:stretch>
            <a:fillRect/>
          </a:stretch>
        </p:blipFill>
        <p:spPr>
          <a:xfrm>
            <a:off x="7079015" y="6300010"/>
            <a:ext cx="1283589" cy="448735"/>
          </a:xfrm>
          <a:prstGeom prst="rect">
            <a:avLst/>
          </a:prstGeom>
        </p:spPr>
      </p:pic>
    </p:spTree>
    <p:extLst>
      <p:ext uri="{BB962C8B-B14F-4D97-AF65-F5344CB8AC3E}">
        <p14:creationId xmlns:p14="http://schemas.microsoft.com/office/powerpoint/2010/main" val="1750182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0" y="0"/>
            <a:ext cx="12192000" cy="1852094"/>
          </a:xfrm>
          <a:prstGeom prst="rect">
            <a:avLst/>
          </a:prstGeom>
          <a:gradFill>
            <a:gsLst>
              <a:gs pos="100000">
                <a:srgbClr val="A94B5B"/>
              </a:gs>
              <a:gs pos="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Vroege interventie is veel effectiever dan late interventie</a:t>
            </a:r>
          </a:p>
        </p:txBody>
      </p:sp>
      <p:sp>
        <p:nvSpPr>
          <p:cNvPr id="5" name="Tekstvak 4">
            <a:extLst>
              <a:ext uri="{FF2B5EF4-FFF2-40B4-BE49-F238E27FC236}">
                <a16:creationId xmlns:a16="http://schemas.microsoft.com/office/drawing/2014/main" id="{48D75CEF-EE11-BB43-86F2-52E16E3562AD}"/>
              </a:ext>
            </a:extLst>
          </p:cNvPr>
          <p:cNvSpPr txBox="1"/>
          <p:nvPr/>
        </p:nvSpPr>
        <p:spPr>
          <a:xfrm>
            <a:off x="9885348" y="6305793"/>
            <a:ext cx="18097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Trimbos instituut</a:t>
            </a:r>
          </a:p>
        </p:txBody>
      </p:sp>
      <p:sp>
        <p:nvSpPr>
          <p:cNvPr id="7" name="Tekstvak 6">
            <a:extLst>
              <a:ext uri="{FF2B5EF4-FFF2-40B4-BE49-F238E27FC236}">
                <a16:creationId xmlns:a16="http://schemas.microsoft.com/office/drawing/2014/main" id="{D45D70D0-D2D2-E2B1-8B93-62ACAE3762F9}"/>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sp>
        <p:nvSpPr>
          <p:cNvPr id="4" name="Tekstvak 3">
            <a:extLst>
              <a:ext uri="{FF2B5EF4-FFF2-40B4-BE49-F238E27FC236}">
                <a16:creationId xmlns:a16="http://schemas.microsoft.com/office/drawing/2014/main" id="{944CC7E0-3583-2191-3031-545FF6E80E31}"/>
              </a:ext>
            </a:extLst>
          </p:cNvPr>
          <p:cNvSpPr txBox="1"/>
          <p:nvPr/>
        </p:nvSpPr>
        <p:spPr>
          <a:xfrm>
            <a:off x="629274" y="1409951"/>
            <a:ext cx="1107996" cy="2185214"/>
          </a:xfrm>
          <a:prstGeom prst="rect">
            <a:avLst/>
          </a:prstGeom>
          <a:noFill/>
        </p:spPr>
        <p:txBody>
          <a:bodyPr wrap="non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Afbeelding 8">
            <a:extLst>
              <a:ext uri="{FF2B5EF4-FFF2-40B4-BE49-F238E27FC236}">
                <a16:creationId xmlns:a16="http://schemas.microsoft.com/office/drawing/2014/main" id="{B34C957E-B5B9-BAE0-8D1F-86B303F1ECA4}"/>
              </a:ext>
            </a:extLst>
          </p:cNvPr>
          <p:cNvPicPr>
            <a:picLocks noChangeAspect="1"/>
          </p:cNvPicPr>
          <p:nvPr/>
        </p:nvPicPr>
        <p:blipFill>
          <a:blip r:embed="rId3"/>
          <a:stretch>
            <a:fillRect/>
          </a:stretch>
        </p:blipFill>
        <p:spPr>
          <a:xfrm>
            <a:off x="130629" y="2057438"/>
            <a:ext cx="5984794" cy="3592248"/>
          </a:xfrm>
          <a:prstGeom prst="rect">
            <a:avLst/>
          </a:prstGeom>
        </p:spPr>
      </p:pic>
      <p:sp>
        <p:nvSpPr>
          <p:cNvPr id="17" name="Tekstvak 16">
            <a:extLst>
              <a:ext uri="{FF2B5EF4-FFF2-40B4-BE49-F238E27FC236}">
                <a16:creationId xmlns:a16="http://schemas.microsoft.com/office/drawing/2014/main" id="{3CA482A6-4CC4-C0C4-403B-1E8F21F9029F}"/>
              </a:ext>
            </a:extLst>
          </p:cNvPr>
          <p:cNvSpPr txBox="1"/>
          <p:nvPr/>
        </p:nvSpPr>
        <p:spPr>
          <a:xfrm>
            <a:off x="5691345" y="2063007"/>
            <a:ext cx="6500655"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4D2257"/>
                </a:solidFill>
                <a:effectLst/>
                <a:uLnTx/>
                <a:uFillTx/>
                <a:latin typeface="Bradley Hand" pitchFamily="2" charset="77"/>
                <a:ea typeface="+mn-ea"/>
                <a:cs typeface="+mn-cs"/>
              </a:rPr>
              <a:t>In de eerste 1000 dagen van het leven wordt het fundament gelegd van het het latere leven. Verschillen die later eigenlijk niet meer zijn te compenseren.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4D2257"/>
                </a:solidFill>
                <a:effectLst/>
                <a:uLnTx/>
                <a:uFillTx/>
                <a:latin typeface="Bradley Hand" pitchFamily="2" charset="77"/>
                <a:ea typeface="+mn-ea"/>
                <a:cs typeface="+mn-cs"/>
              </a:rPr>
              <a:t>Dat begint al bij de conceptie.</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nl-NL" sz="3200" b="0" i="0" u="none" strike="noStrike" kern="1200" cap="none" spc="0" normalizeH="0" baseline="0" noProof="0" dirty="0">
                <a:ln>
                  <a:noFill/>
                </a:ln>
                <a:solidFill>
                  <a:srgbClr val="4D2257"/>
                </a:solidFill>
                <a:effectLst/>
                <a:uLnTx/>
                <a:uFillTx/>
                <a:latin typeface="DIN Alternate" panose="020B0500000000000000" pitchFamily="34" charset="77"/>
                <a:ea typeface="+mn-ea"/>
                <a:cs typeface="+mn-cs"/>
              </a:rPr>
            </a:br>
            <a:endParaRPr kumimoji="0" lang="nl-NL" sz="3200" b="0" i="0" u="none" strike="noStrike" kern="1200" cap="none" spc="0" normalizeH="0" baseline="0" noProof="0" dirty="0">
              <a:ln>
                <a:noFill/>
              </a:ln>
              <a:solidFill>
                <a:srgbClr val="4D2257"/>
              </a:solidFill>
              <a:effectLst/>
              <a:uLnTx/>
              <a:uFillTx/>
              <a:latin typeface="DIN Alternate" panose="020B0500000000000000" pitchFamily="34" charset="77"/>
              <a:ea typeface="+mn-ea"/>
              <a:cs typeface="+mn-cs"/>
            </a:endParaRPr>
          </a:p>
        </p:txBody>
      </p:sp>
      <p:pic>
        <p:nvPicPr>
          <p:cNvPr id="2" name="Afbeelding 1">
            <a:extLst>
              <a:ext uri="{FF2B5EF4-FFF2-40B4-BE49-F238E27FC236}">
                <a16:creationId xmlns:a16="http://schemas.microsoft.com/office/drawing/2014/main" id="{84CAC049-04A4-4ABD-40B2-E3EA3221B43D}"/>
              </a:ext>
            </a:extLst>
          </p:cNvPr>
          <p:cNvPicPr>
            <a:picLocks noChangeAspect="1"/>
          </p:cNvPicPr>
          <p:nvPr/>
        </p:nvPicPr>
        <p:blipFill>
          <a:blip r:embed="rId4"/>
          <a:stretch>
            <a:fillRect/>
          </a:stretch>
        </p:blipFill>
        <p:spPr>
          <a:xfrm>
            <a:off x="7079015" y="6300010"/>
            <a:ext cx="1283589" cy="448735"/>
          </a:xfrm>
          <a:prstGeom prst="rect">
            <a:avLst/>
          </a:prstGeom>
        </p:spPr>
      </p:pic>
    </p:spTree>
    <p:extLst>
      <p:ext uri="{BB962C8B-B14F-4D97-AF65-F5344CB8AC3E}">
        <p14:creationId xmlns:p14="http://schemas.microsoft.com/office/powerpoint/2010/main" val="4054325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0" y="0"/>
            <a:ext cx="12192000" cy="1852094"/>
          </a:xfrm>
          <a:prstGeom prst="rect">
            <a:avLst/>
          </a:prstGeom>
          <a:gradFill>
            <a:gsLst>
              <a:gs pos="100000">
                <a:srgbClr val="A94B5B"/>
              </a:gs>
              <a:gs pos="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Een alcohol en rookvrije start ál bij de conceptie</a:t>
            </a:r>
          </a:p>
        </p:txBody>
      </p:sp>
      <p:sp>
        <p:nvSpPr>
          <p:cNvPr id="5" name="Tekstvak 4">
            <a:extLst>
              <a:ext uri="{FF2B5EF4-FFF2-40B4-BE49-F238E27FC236}">
                <a16:creationId xmlns:a16="http://schemas.microsoft.com/office/drawing/2014/main" id="{48D75CEF-EE11-BB43-86F2-52E16E3562AD}"/>
              </a:ext>
            </a:extLst>
          </p:cNvPr>
          <p:cNvSpPr txBox="1"/>
          <p:nvPr/>
        </p:nvSpPr>
        <p:spPr>
          <a:xfrm>
            <a:off x="9885348" y="6305793"/>
            <a:ext cx="18097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Trimbos instituut</a:t>
            </a:r>
          </a:p>
        </p:txBody>
      </p:sp>
      <p:sp>
        <p:nvSpPr>
          <p:cNvPr id="7" name="Tekstvak 6">
            <a:extLst>
              <a:ext uri="{FF2B5EF4-FFF2-40B4-BE49-F238E27FC236}">
                <a16:creationId xmlns:a16="http://schemas.microsoft.com/office/drawing/2014/main" id="{D45D70D0-D2D2-E2B1-8B93-62ACAE3762F9}"/>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sp>
        <p:nvSpPr>
          <p:cNvPr id="14" name="Tekstvak 13">
            <a:extLst>
              <a:ext uri="{FF2B5EF4-FFF2-40B4-BE49-F238E27FC236}">
                <a16:creationId xmlns:a16="http://schemas.microsoft.com/office/drawing/2014/main" id="{D1B85F28-4BEF-CC82-5DA1-F1C3C113015B}"/>
              </a:ext>
            </a:extLst>
          </p:cNvPr>
          <p:cNvSpPr txBox="1"/>
          <p:nvPr/>
        </p:nvSpPr>
        <p:spPr>
          <a:xfrm>
            <a:off x="1123406" y="1658983"/>
            <a:ext cx="11264622"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4D2257"/>
                </a:solidFill>
                <a:effectLst/>
                <a:uLnTx/>
                <a:uFillTx/>
                <a:latin typeface="DIN Alternate" panose="020B0500000000000000" pitchFamily="34" charset="77"/>
                <a:ea typeface="+mn-ea"/>
                <a:cs typeface="+mn-cs"/>
              </a:rPr>
              <a:t>•  Een Rookvrije Start 	 Linda de Boer   			Den Haag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4D2257"/>
                </a:solidFill>
                <a:effectLst/>
                <a:uLnTx/>
                <a:uFillTx/>
                <a:latin typeface="DIN Alternate" panose="020B0500000000000000" pitchFamily="34" charset="77"/>
                <a:ea typeface="+mn-ea"/>
                <a:cs typeface="+mn-cs"/>
              </a:rPr>
              <a:t>•  Een Rookvrije Start 	 Clasien van der Houwen 	Deventer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4D2257"/>
                </a:solidFill>
                <a:effectLst/>
                <a:uLnTx/>
                <a:uFillTx/>
                <a:latin typeface="DIN Alternate" panose="020B0500000000000000" pitchFamily="34" charset="77"/>
                <a:ea typeface="+mn-ea"/>
                <a:cs typeface="+mn-cs"/>
              </a:rPr>
              <a:t>•  Een Alcoholvrije Start 	 Marianne Nieuwenhuijze 	Den Bosch	</a:t>
            </a:r>
            <a:r>
              <a:rPr kumimoji="0" lang="nl-NL" sz="2800" b="0" i="0" u="none" strike="noStrike" kern="1200" cap="none" spc="0" normalizeH="0" baseline="0" noProof="0" dirty="0">
                <a:ln>
                  <a:noFill/>
                </a:ln>
                <a:solidFill>
                  <a:prstClr val="black"/>
                </a:solidFill>
                <a:effectLst/>
                <a:uLnTx/>
                <a:uFillTx/>
                <a:latin typeface="DIN Alternate" panose="020B0500000000000000" pitchFamily="34" charset="77"/>
                <a:ea typeface="+mn-ea"/>
                <a:cs typeface="+mn-cs"/>
              </a:rPr>
              <a:t> 	</a:t>
            </a:r>
          </a:p>
        </p:txBody>
      </p:sp>
      <p:pic>
        <p:nvPicPr>
          <p:cNvPr id="1026" name="Picture 2" descr="baby lying on fabric cloth">
            <a:extLst>
              <a:ext uri="{FF2B5EF4-FFF2-40B4-BE49-F238E27FC236}">
                <a16:creationId xmlns:a16="http://schemas.microsoft.com/office/drawing/2014/main" id="{A2386965-0FF0-79F6-EADE-0469A968F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199" y="3189918"/>
            <a:ext cx="2921393" cy="2921393"/>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19C52BA1-7E7E-4BEF-E2B8-F7E10EE896D4}"/>
              </a:ext>
            </a:extLst>
          </p:cNvPr>
          <p:cNvPicPr>
            <a:picLocks noChangeAspect="1"/>
          </p:cNvPicPr>
          <p:nvPr/>
        </p:nvPicPr>
        <p:blipFill>
          <a:blip r:embed="rId4"/>
          <a:stretch>
            <a:fillRect/>
          </a:stretch>
        </p:blipFill>
        <p:spPr>
          <a:xfrm>
            <a:off x="7079015" y="6300010"/>
            <a:ext cx="1283589" cy="448735"/>
          </a:xfrm>
          <a:prstGeom prst="rect">
            <a:avLst/>
          </a:prstGeom>
        </p:spPr>
      </p:pic>
    </p:spTree>
    <p:extLst>
      <p:ext uri="{BB962C8B-B14F-4D97-AF65-F5344CB8AC3E}">
        <p14:creationId xmlns:p14="http://schemas.microsoft.com/office/powerpoint/2010/main" val="966434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0" y="0"/>
            <a:ext cx="12192000" cy="1852094"/>
          </a:xfrm>
          <a:prstGeom prst="rect">
            <a:avLst/>
          </a:prstGeom>
          <a:gradFill>
            <a:gsLst>
              <a:gs pos="100000">
                <a:srgbClr val="A94B5B"/>
              </a:gs>
              <a:gs pos="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solidFill>
                  <a:srgbClr val="96123A"/>
                </a:solidFill>
                <a:latin typeface="DIN Alternate" panose="020B0500000000000000" pitchFamily="34" charset="77"/>
              </a:rPr>
              <a:t>Roken voor de zwangerschap</a:t>
            </a:r>
          </a:p>
          <a:p>
            <a:pPr algn="ctr"/>
            <a:r>
              <a:rPr lang="nl-NL" sz="4000" dirty="0">
                <a:solidFill>
                  <a:srgbClr val="96123A"/>
                </a:solidFill>
                <a:latin typeface="DIN Alternate" panose="020B0500000000000000" pitchFamily="34" charset="77"/>
              </a:rPr>
              <a:t>Aangeboren afwijkingen: + 25-50%</a:t>
            </a:r>
          </a:p>
        </p:txBody>
      </p:sp>
      <p:sp>
        <p:nvSpPr>
          <p:cNvPr id="5" name="Tekstvak 4">
            <a:extLst>
              <a:ext uri="{FF2B5EF4-FFF2-40B4-BE49-F238E27FC236}">
                <a16:creationId xmlns:a16="http://schemas.microsoft.com/office/drawing/2014/main" id="{48D75CEF-EE11-BB43-86F2-52E16E3562AD}"/>
              </a:ext>
            </a:extLst>
          </p:cNvPr>
          <p:cNvSpPr txBox="1"/>
          <p:nvPr/>
        </p:nvSpPr>
        <p:spPr>
          <a:xfrm>
            <a:off x="9885348" y="6305793"/>
            <a:ext cx="1809791" cy="369332"/>
          </a:xfrm>
          <a:prstGeom prst="rect">
            <a:avLst/>
          </a:prstGeom>
          <a:noFill/>
        </p:spPr>
        <p:txBody>
          <a:bodyPr wrap="none" rtlCol="0">
            <a:spAutoFit/>
          </a:bodyPr>
          <a:lstStyle/>
          <a:p>
            <a:r>
              <a:rPr lang="nl-NL" dirty="0">
                <a:solidFill>
                  <a:srgbClr val="96123A"/>
                </a:solidFill>
                <a:latin typeface="DIN Alternate" panose="020B0500000000000000" pitchFamily="34" charset="77"/>
              </a:rPr>
              <a:t>Trimbos instituut</a:t>
            </a:r>
          </a:p>
        </p:txBody>
      </p:sp>
      <p:pic>
        <p:nvPicPr>
          <p:cNvPr id="3" name="Afbeelding 2">
            <a:extLst>
              <a:ext uri="{FF2B5EF4-FFF2-40B4-BE49-F238E27FC236}">
                <a16:creationId xmlns:a16="http://schemas.microsoft.com/office/drawing/2014/main" id="{921A5653-3DE2-A0FA-B9E8-8D94294C0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08" y="2217352"/>
            <a:ext cx="1973271" cy="1580363"/>
          </a:xfrm>
          <a:prstGeom prst="rect">
            <a:avLst/>
          </a:prstGeom>
        </p:spPr>
      </p:pic>
      <p:pic>
        <p:nvPicPr>
          <p:cNvPr id="4" name="Afbeelding 3">
            <a:extLst>
              <a:ext uri="{FF2B5EF4-FFF2-40B4-BE49-F238E27FC236}">
                <a16:creationId xmlns:a16="http://schemas.microsoft.com/office/drawing/2014/main" id="{E20F46D7-D4A8-9095-464B-09C42B657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520" y="2323134"/>
            <a:ext cx="1681530" cy="1274447"/>
          </a:xfrm>
          <a:prstGeom prst="rect">
            <a:avLst/>
          </a:prstGeom>
        </p:spPr>
      </p:pic>
      <p:pic>
        <p:nvPicPr>
          <p:cNvPr id="6" name="Afbeelding 5">
            <a:extLst>
              <a:ext uri="{FF2B5EF4-FFF2-40B4-BE49-F238E27FC236}">
                <a16:creationId xmlns:a16="http://schemas.microsoft.com/office/drawing/2014/main" id="{2BE879EC-404F-C720-4862-8CB08D7C75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3591" y="2327736"/>
            <a:ext cx="2201985" cy="1306262"/>
          </a:xfrm>
          <a:prstGeom prst="rect">
            <a:avLst/>
          </a:prstGeom>
        </p:spPr>
      </p:pic>
      <p:pic>
        <p:nvPicPr>
          <p:cNvPr id="9" name="Afbeelding 8" descr="Afbeelding met schaar&#10;&#10;Automatisch gegenereerde beschrijving">
            <a:extLst>
              <a:ext uri="{FF2B5EF4-FFF2-40B4-BE49-F238E27FC236}">
                <a16:creationId xmlns:a16="http://schemas.microsoft.com/office/drawing/2014/main" id="{C2FA1176-7D61-B6E5-FA16-6CC35ADB0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2962" y="2075152"/>
            <a:ext cx="1036427" cy="1610793"/>
          </a:xfrm>
          <a:prstGeom prst="rect">
            <a:avLst/>
          </a:prstGeom>
        </p:spPr>
      </p:pic>
      <p:pic>
        <p:nvPicPr>
          <p:cNvPr id="11" name="Afbeelding 10" descr="Afbeelding met tekst, baby, peuter, huid&#10;&#10;Automatisch gegenereerde beschrijving">
            <a:extLst>
              <a:ext uri="{FF2B5EF4-FFF2-40B4-BE49-F238E27FC236}">
                <a16:creationId xmlns:a16="http://schemas.microsoft.com/office/drawing/2014/main" id="{86E6D9D3-2D67-7B04-28BF-088994070A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2436" y="2201444"/>
            <a:ext cx="1973271" cy="1558846"/>
          </a:xfrm>
          <a:prstGeom prst="rect">
            <a:avLst/>
          </a:prstGeom>
        </p:spPr>
      </p:pic>
      <p:sp>
        <p:nvSpPr>
          <p:cNvPr id="13" name="Tekstvak 12">
            <a:extLst>
              <a:ext uri="{FF2B5EF4-FFF2-40B4-BE49-F238E27FC236}">
                <a16:creationId xmlns:a16="http://schemas.microsoft.com/office/drawing/2014/main" id="{49776E0A-DFC3-6D94-DD49-14471E50CDE5}"/>
              </a:ext>
            </a:extLst>
          </p:cNvPr>
          <p:cNvSpPr txBox="1"/>
          <p:nvPr/>
        </p:nvSpPr>
        <p:spPr>
          <a:xfrm>
            <a:off x="4028706" y="4329460"/>
            <a:ext cx="6100354" cy="1384995"/>
          </a:xfrm>
          <a:prstGeom prst="rect">
            <a:avLst/>
          </a:prstGeom>
          <a:noFill/>
        </p:spPr>
        <p:txBody>
          <a:bodyPr wrap="square">
            <a:spAutoFit/>
          </a:bodyPr>
          <a:lstStyle/>
          <a:p>
            <a:r>
              <a:rPr lang="nl-NL" sz="2800" dirty="0">
                <a:solidFill>
                  <a:srgbClr val="4D2257"/>
                </a:solidFill>
                <a:latin typeface="DIN Alternate" panose="020B0500000000000000" pitchFamily="34" charset="77"/>
              </a:rPr>
              <a:t>Dosis responsrelatie?</a:t>
            </a:r>
            <a:br>
              <a:rPr lang="nl-NL" sz="2800" dirty="0">
                <a:solidFill>
                  <a:srgbClr val="4D2257"/>
                </a:solidFill>
                <a:latin typeface="DIN Alternate" panose="020B0500000000000000" pitchFamily="34" charset="77"/>
              </a:rPr>
            </a:br>
            <a:r>
              <a:rPr lang="nl-NL" sz="2800" dirty="0" err="1">
                <a:solidFill>
                  <a:srgbClr val="4D2257"/>
                </a:solidFill>
                <a:latin typeface="DIN Alternate" panose="020B0500000000000000" pitchFamily="34" charset="77"/>
              </a:rPr>
              <a:t>Genvariant</a:t>
            </a:r>
            <a:r>
              <a:rPr lang="nl-NL" sz="2800" dirty="0">
                <a:solidFill>
                  <a:srgbClr val="4D2257"/>
                </a:solidFill>
                <a:latin typeface="DIN Alternate" panose="020B0500000000000000" pitchFamily="34" charset="77"/>
              </a:rPr>
              <a:t>?</a:t>
            </a:r>
            <a:br>
              <a:rPr lang="nl-NL" sz="2800" dirty="0">
                <a:solidFill>
                  <a:srgbClr val="4D2257"/>
                </a:solidFill>
                <a:latin typeface="DIN Alternate" panose="020B0500000000000000" pitchFamily="34" charset="77"/>
              </a:rPr>
            </a:br>
            <a:r>
              <a:rPr lang="nl-NL" sz="2800" dirty="0">
                <a:solidFill>
                  <a:srgbClr val="4D2257"/>
                </a:solidFill>
                <a:latin typeface="DIN Alternate" panose="020B0500000000000000" pitchFamily="34" charset="77"/>
              </a:rPr>
              <a:t>Moment van stoppen?</a:t>
            </a:r>
          </a:p>
        </p:txBody>
      </p:sp>
      <p:sp>
        <p:nvSpPr>
          <p:cNvPr id="2" name="Tekstvak 1">
            <a:extLst>
              <a:ext uri="{FF2B5EF4-FFF2-40B4-BE49-F238E27FC236}">
                <a16:creationId xmlns:a16="http://schemas.microsoft.com/office/drawing/2014/main" id="{A6CA4BEE-B97A-48F4-4D8C-2506B4582F40}"/>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spTree>
    <p:extLst>
      <p:ext uri="{BB962C8B-B14F-4D97-AF65-F5344CB8AC3E}">
        <p14:creationId xmlns:p14="http://schemas.microsoft.com/office/powerpoint/2010/main" val="337951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9">
            <a:extLst>
              <a:ext uri="{FF2B5EF4-FFF2-40B4-BE49-F238E27FC236}">
                <a16:creationId xmlns:a16="http://schemas.microsoft.com/office/drawing/2014/main" id="{9A9F9A54-134B-8583-BF9B-996DE8806FA2}"/>
              </a:ext>
            </a:extLst>
          </p:cNvPr>
          <p:cNvSpPr txBox="1">
            <a:spLocks noChangeArrowheads="1"/>
          </p:cNvSpPr>
          <p:nvPr/>
        </p:nvSpPr>
        <p:spPr bwMode="auto">
          <a:xfrm>
            <a:off x="688613" y="2545265"/>
            <a:ext cx="34748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400" dirty="0">
                <a:latin typeface="DIN Alternate" panose="020B0500000000000000" pitchFamily="34" charset="77"/>
              </a:rPr>
              <a:t>aangeboren </a:t>
            </a:r>
            <a:br>
              <a:rPr lang="nl-NL" altLang="en-US" sz="2400" dirty="0">
                <a:latin typeface="DIN Alternate" panose="020B0500000000000000" pitchFamily="34" charset="77"/>
              </a:rPr>
            </a:br>
            <a:r>
              <a:rPr lang="nl-NL" altLang="en-US" sz="2400" dirty="0">
                <a:latin typeface="DIN Alternate" panose="020B0500000000000000" pitchFamily="34" charset="77"/>
              </a:rPr>
              <a:t>afwijkingen</a:t>
            </a:r>
          </a:p>
        </p:txBody>
      </p:sp>
      <p:sp>
        <p:nvSpPr>
          <p:cNvPr id="45" name="Line 8">
            <a:extLst>
              <a:ext uri="{FF2B5EF4-FFF2-40B4-BE49-F238E27FC236}">
                <a16:creationId xmlns:a16="http://schemas.microsoft.com/office/drawing/2014/main" id="{52A628F6-5FD4-37DA-34E3-C5A6BAC8FA64}"/>
              </a:ext>
            </a:extLst>
          </p:cNvPr>
          <p:cNvSpPr>
            <a:spLocks noChangeShapeType="1"/>
          </p:cNvSpPr>
          <p:nvPr/>
        </p:nvSpPr>
        <p:spPr bwMode="auto">
          <a:xfrm flipH="1" flipV="1">
            <a:off x="2096442" y="4291032"/>
            <a:ext cx="1115663" cy="568506"/>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Rectangle 35">
            <a:extLst>
              <a:ext uri="{FF2B5EF4-FFF2-40B4-BE49-F238E27FC236}">
                <a16:creationId xmlns:a16="http://schemas.microsoft.com/office/drawing/2014/main" id="{8015AC9D-5571-25C9-CEF4-A57AB1C4219D}"/>
              </a:ext>
            </a:extLst>
          </p:cNvPr>
          <p:cNvSpPr/>
          <p:nvPr/>
        </p:nvSpPr>
        <p:spPr>
          <a:xfrm>
            <a:off x="-164291" y="5680501"/>
            <a:ext cx="3888767" cy="338554"/>
          </a:xfrm>
          <a:prstGeom prst="rect">
            <a:avLst/>
          </a:prstGeom>
        </p:spPr>
        <p:txBody>
          <a:bodyPr wrap="square">
            <a:spAutoFit/>
          </a:bodyPr>
          <a:lstStyle/>
          <a:p>
            <a:pPr algn="r"/>
            <a:r>
              <a:rPr lang="en-US" sz="1600" dirty="0" err="1">
                <a:latin typeface="DIN Alternate" panose="020B0500000000000000" pitchFamily="34" charset="77"/>
              </a:rPr>
              <a:t>Pineles</a:t>
            </a:r>
            <a:r>
              <a:rPr lang="en-US" sz="1600" dirty="0">
                <a:latin typeface="DIN Alternate" panose="020B0500000000000000" pitchFamily="34" charset="77"/>
              </a:rPr>
              <a:t> et al. Am J </a:t>
            </a:r>
            <a:r>
              <a:rPr lang="en-US" sz="1600" dirty="0" err="1">
                <a:latin typeface="DIN Alternate" panose="020B0500000000000000" pitchFamily="34" charset="77"/>
              </a:rPr>
              <a:t>Epidemiol</a:t>
            </a:r>
            <a:r>
              <a:rPr lang="en-US" sz="1600" dirty="0">
                <a:latin typeface="DIN Alternate" panose="020B0500000000000000" pitchFamily="34" charset="77"/>
              </a:rPr>
              <a:t> 2014</a:t>
            </a:r>
          </a:p>
        </p:txBody>
      </p:sp>
      <p:sp>
        <p:nvSpPr>
          <p:cNvPr id="52" name="Line 8">
            <a:extLst>
              <a:ext uri="{FF2B5EF4-FFF2-40B4-BE49-F238E27FC236}">
                <a16:creationId xmlns:a16="http://schemas.microsoft.com/office/drawing/2014/main" id="{8A8F964C-91DC-A642-7AC1-05C58388CB6D}"/>
              </a:ext>
            </a:extLst>
          </p:cNvPr>
          <p:cNvSpPr>
            <a:spLocks noChangeShapeType="1"/>
          </p:cNvSpPr>
          <p:nvPr/>
        </p:nvSpPr>
        <p:spPr bwMode="auto">
          <a:xfrm flipH="1" flipV="1">
            <a:off x="2553422" y="3365508"/>
            <a:ext cx="1335729" cy="1038374"/>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Text Box 9">
            <a:extLst>
              <a:ext uri="{FF2B5EF4-FFF2-40B4-BE49-F238E27FC236}">
                <a16:creationId xmlns:a16="http://schemas.microsoft.com/office/drawing/2014/main" id="{9EA19C09-A7A4-EA1C-283D-ACA745D12874}"/>
              </a:ext>
            </a:extLst>
          </p:cNvPr>
          <p:cNvSpPr txBox="1">
            <a:spLocks noChangeArrowheads="1"/>
          </p:cNvSpPr>
          <p:nvPr/>
        </p:nvSpPr>
        <p:spPr bwMode="auto">
          <a:xfrm>
            <a:off x="1008494" y="3281163"/>
            <a:ext cx="11156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000" b="1" dirty="0">
                <a:solidFill>
                  <a:srgbClr val="FF0000"/>
                </a:solidFill>
                <a:latin typeface="DIN Alternate" panose="020B0500000000000000" pitchFamily="34" charset="77"/>
              </a:rPr>
              <a:t>+10-30%</a:t>
            </a:r>
          </a:p>
        </p:txBody>
      </p:sp>
      <p:sp>
        <p:nvSpPr>
          <p:cNvPr id="56" name="Text Box 9">
            <a:extLst>
              <a:ext uri="{FF2B5EF4-FFF2-40B4-BE49-F238E27FC236}">
                <a16:creationId xmlns:a16="http://schemas.microsoft.com/office/drawing/2014/main" id="{1146B8B8-C6E2-C478-530B-CEC1A3D5AB91}"/>
              </a:ext>
            </a:extLst>
          </p:cNvPr>
          <p:cNvSpPr txBox="1">
            <a:spLocks noChangeArrowheads="1"/>
          </p:cNvSpPr>
          <p:nvPr/>
        </p:nvSpPr>
        <p:spPr bwMode="auto">
          <a:xfrm>
            <a:off x="1008494" y="4063953"/>
            <a:ext cx="11156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000" b="1" dirty="0">
                <a:solidFill>
                  <a:srgbClr val="FF0000"/>
                </a:solidFill>
                <a:latin typeface="DIN Alternate" panose="020B0500000000000000" pitchFamily="34" charset="77"/>
              </a:rPr>
              <a:t>+30%</a:t>
            </a:r>
          </a:p>
        </p:txBody>
      </p:sp>
      <p:sp>
        <p:nvSpPr>
          <p:cNvPr id="58" name="Rectangle 30">
            <a:extLst>
              <a:ext uri="{FF2B5EF4-FFF2-40B4-BE49-F238E27FC236}">
                <a16:creationId xmlns:a16="http://schemas.microsoft.com/office/drawing/2014/main" id="{E3A157C3-5BF1-3D4E-EC77-DBA3C5A30FD3}"/>
              </a:ext>
            </a:extLst>
          </p:cNvPr>
          <p:cNvSpPr/>
          <p:nvPr/>
        </p:nvSpPr>
        <p:spPr>
          <a:xfrm>
            <a:off x="3400583" y="5683335"/>
            <a:ext cx="4469136" cy="338554"/>
          </a:xfrm>
          <a:prstGeom prst="rect">
            <a:avLst/>
          </a:prstGeom>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a:latin typeface="DIN Alternate" panose="020B0500000000000000" pitchFamily="34" charset="77"/>
              </a:rPr>
              <a:t>Faber et al. </a:t>
            </a:r>
            <a:r>
              <a:rPr lang="en-US" sz="1600" dirty="0" err="1">
                <a:latin typeface="DIN Alternate" panose="020B0500000000000000" pitchFamily="34" charset="77"/>
              </a:rPr>
              <a:t>npj</a:t>
            </a:r>
            <a:r>
              <a:rPr lang="en-US" sz="1600" dirty="0">
                <a:latin typeface="DIN Alternate" panose="020B0500000000000000" pitchFamily="34" charset="77"/>
              </a:rPr>
              <a:t> Prim Care </a:t>
            </a:r>
            <a:r>
              <a:rPr lang="en-US" sz="1600" dirty="0" err="1">
                <a:latin typeface="DIN Alternate" panose="020B0500000000000000" pitchFamily="34" charset="77"/>
              </a:rPr>
              <a:t>Respir</a:t>
            </a:r>
            <a:r>
              <a:rPr lang="en-US" sz="1600" dirty="0">
                <a:latin typeface="DIN Alternate" panose="020B0500000000000000" pitchFamily="34" charset="77"/>
              </a:rPr>
              <a:t> Med 2016</a:t>
            </a:r>
          </a:p>
        </p:txBody>
      </p:sp>
      <p:sp>
        <p:nvSpPr>
          <p:cNvPr id="66" name="Rectangle 31">
            <a:extLst>
              <a:ext uri="{FF2B5EF4-FFF2-40B4-BE49-F238E27FC236}">
                <a16:creationId xmlns:a16="http://schemas.microsoft.com/office/drawing/2014/main" id="{9668473C-9858-5D2E-7748-7F54016E2C41}"/>
              </a:ext>
            </a:extLst>
          </p:cNvPr>
          <p:cNvSpPr/>
          <p:nvPr/>
        </p:nvSpPr>
        <p:spPr>
          <a:xfrm>
            <a:off x="7504341" y="5680501"/>
            <a:ext cx="3888767" cy="338554"/>
          </a:xfrm>
          <a:prstGeom prst="rect">
            <a:avLst/>
          </a:prstGeom>
        </p:spPr>
        <p:txBody>
          <a:bodyPr wrap="square">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err="1">
                <a:latin typeface="DIN Alternate" panose="020B0500000000000000" pitchFamily="34" charset="77"/>
              </a:rPr>
              <a:t>Pineles</a:t>
            </a:r>
            <a:r>
              <a:rPr lang="en-US" sz="1600" dirty="0">
                <a:latin typeface="DIN Alternate" panose="020B0500000000000000" pitchFamily="34" charset="77"/>
              </a:rPr>
              <a:t> et al. Am J </a:t>
            </a:r>
            <a:r>
              <a:rPr lang="en-US" sz="1600" dirty="0" err="1">
                <a:latin typeface="DIN Alternate" panose="020B0500000000000000" pitchFamily="34" charset="77"/>
              </a:rPr>
              <a:t>Epidemiol</a:t>
            </a:r>
            <a:r>
              <a:rPr lang="en-US" sz="1600" dirty="0">
                <a:latin typeface="DIN Alternate" panose="020B0500000000000000" pitchFamily="34" charset="77"/>
              </a:rPr>
              <a:t> 2016</a:t>
            </a:r>
          </a:p>
        </p:txBody>
      </p:sp>
      <p:sp>
        <p:nvSpPr>
          <p:cNvPr id="4" name="Rechthoek 3">
            <a:extLst>
              <a:ext uri="{FF2B5EF4-FFF2-40B4-BE49-F238E27FC236}">
                <a16:creationId xmlns:a16="http://schemas.microsoft.com/office/drawing/2014/main" id="{ADF9D053-D3F7-6511-257B-7417B7C23DB3}"/>
              </a:ext>
            </a:extLst>
          </p:cNvPr>
          <p:cNvSpPr/>
          <p:nvPr/>
        </p:nvSpPr>
        <p:spPr>
          <a:xfrm>
            <a:off x="1622" y="-11851"/>
            <a:ext cx="12192000" cy="2008909"/>
          </a:xfrm>
          <a:prstGeom prst="rect">
            <a:avLst/>
          </a:prstGeom>
          <a:gradFill>
            <a:gsLst>
              <a:gs pos="100000">
                <a:srgbClr val="237780"/>
              </a:gs>
              <a:gs pos="0">
                <a:schemeClr val="bg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400" dirty="0"/>
          </a:p>
        </p:txBody>
      </p:sp>
      <p:sp>
        <p:nvSpPr>
          <p:cNvPr id="5" name="Text Box 10">
            <a:extLst>
              <a:ext uri="{FF2B5EF4-FFF2-40B4-BE49-F238E27FC236}">
                <a16:creationId xmlns:a16="http://schemas.microsoft.com/office/drawing/2014/main" id="{FC19CCCC-E1A4-DDEF-A73F-BFE8796DB750}"/>
              </a:ext>
            </a:extLst>
          </p:cNvPr>
          <p:cNvSpPr txBox="1">
            <a:spLocks noChangeArrowheads="1"/>
          </p:cNvSpPr>
          <p:nvPr/>
        </p:nvSpPr>
        <p:spPr bwMode="auto">
          <a:xfrm>
            <a:off x="686805" y="1697114"/>
            <a:ext cx="3313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400" dirty="0">
                <a:latin typeface="DIN Alternate" panose="020B0500000000000000" pitchFamily="34" charset="77"/>
              </a:rPr>
              <a:t>vroeggeboorte</a:t>
            </a:r>
          </a:p>
        </p:txBody>
      </p:sp>
      <p:sp>
        <p:nvSpPr>
          <p:cNvPr id="6" name="Line 12">
            <a:extLst>
              <a:ext uri="{FF2B5EF4-FFF2-40B4-BE49-F238E27FC236}">
                <a16:creationId xmlns:a16="http://schemas.microsoft.com/office/drawing/2014/main" id="{5D0D4C06-BAE0-F7B2-3012-09259B8BFF7B}"/>
              </a:ext>
            </a:extLst>
          </p:cNvPr>
          <p:cNvSpPr>
            <a:spLocks noChangeShapeType="1"/>
          </p:cNvSpPr>
          <p:nvPr/>
        </p:nvSpPr>
        <p:spPr bwMode="auto">
          <a:xfrm flipH="1" flipV="1">
            <a:off x="4279319" y="1996095"/>
            <a:ext cx="1711070" cy="200653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13">
            <a:extLst>
              <a:ext uri="{FF2B5EF4-FFF2-40B4-BE49-F238E27FC236}">
                <a16:creationId xmlns:a16="http://schemas.microsoft.com/office/drawing/2014/main" id="{0792EB99-E88A-60D2-FB73-218765C956E4}"/>
              </a:ext>
            </a:extLst>
          </p:cNvPr>
          <p:cNvSpPr txBox="1">
            <a:spLocks noChangeArrowheads="1"/>
          </p:cNvSpPr>
          <p:nvPr/>
        </p:nvSpPr>
        <p:spPr bwMode="auto">
          <a:xfrm>
            <a:off x="686805" y="905431"/>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400" dirty="0">
                <a:latin typeface="DIN Alternate" panose="020B0500000000000000" pitchFamily="34" charset="77"/>
              </a:rPr>
              <a:t>laag geboortegewicht</a:t>
            </a:r>
          </a:p>
        </p:txBody>
      </p:sp>
      <p:sp>
        <p:nvSpPr>
          <p:cNvPr id="8" name="Text Box 14">
            <a:extLst>
              <a:ext uri="{FF2B5EF4-FFF2-40B4-BE49-F238E27FC236}">
                <a16:creationId xmlns:a16="http://schemas.microsoft.com/office/drawing/2014/main" id="{83C77B4A-F511-0C6A-49B7-EACB0D6ED84B}"/>
              </a:ext>
            </a:extLst>
          </p:cNvPr>
          <p:cNvSpPr txBox="1">
            <a:spLocks noChangeArrowheads="1"/>
          </p:cNvSpPr>
          <p:nvPr/>
        </p:nvSpPr>
        <p:spPr bwMode="auto">
          <a:xfrm>
            <a:off x="4593316" y="890389"/>
            <a:ext cx="273563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400" dirty="0">
                <a:latin typeface="DIN Alternate" panose="020B0500000000000000" pitchFamily="34" charset="77"/>
              </a:rPr>
              <a:t>foetale sterfte</a:t>
            </a:r>
          </a:p>
        </p:txBody>
      </p:sp>
      <p:sp>
        <p:nvSpPr>
          <p:cNvPr id="9" name="Line 15">
            <a:extLst>
              <a:ext uri="{FF2B5EF4-FFF2-40B4-BE49-F238E27FC236}">
                <a16:creationId xmlns:a16="http://schemas.microsoft.com/office/drawing/2014/main" id="{9F418DB7-04FC-C836-53BF-F4DDD7A87C79}"/>
              </a:ext>
            </a:extLst>
          </p:cNvPr>
          <p:cNvSpPr>
            <a:spLocks noChangeShapeType="1"/>
          </p:cNvSpPr>
          <p:nvPr/>
        </p:nvSpPr>
        <p:spPr bwMode="auto">
          <a:xfrm flipH="1" flipV="1">
            <a:off x="6025024" y="1698804"/>
            <a:ext cx="1087233" cy="2143125"/>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Text Box 14">
            <a:extLst>
              <a:ext uri="{FF2B5EF4-FFF2-40B4-BE49-F238E27FC236}">
                <a16:creationId xmlns:a16="http://schemas.microsoft.com/office/drawing/2014/main" id="{B035B9BE-3F31-1514-417D-03362578AB5F}"/>
              </a:ext>
            </a:extLst>
          </p:cNvPr>
          <p:cNvSpPr txBox="1">
            <a:spLocks noChangeArrowheads="1"/>
          </p:cNvSpPr>
          <p:nvPr/>
        </p:nvSpPr>
        <p:spPr bwMode="auto">
          <a:xfrm>
            <a:off x="7300516" y="874015"/>
            <a:ext cx="2592387" cy="461963"/>
          </a:xfrm>
          <a:prstGeom prst="rect">
            <a:avLst/>
          </a:prstGeom>
          <a:noFill/>
          <a:ln>
            <a:noFill/>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nl-NL" altLang="en-US" sz="2400" dirty="0">
                <a:latin typeface="DIN Alternate" panose="020B0500000000000000" pitchFamily="34" charset="77"/>
              </a:rPr>
              <a:t>neonatale sterfte</a:t>
            </a:r>
          </a:p>
        </p:txBody>
      </p:sp>
      <p:sp>
        <p:nvSpPr>
          <p:cNvPr id="11" name="Line 15">
            <a:extLst>
              <a:ext uri="{FF2B5EF4-FFF2-40B4-BE49-F238E27FC236}">
                <a16:creationId xmlns:a16="http://schemas.microsoft.com/office/drawing/2014/main" id="{AD2E8A2C-0FD9-50D4-1A49-6C9EF61144B2}"/>
              </a:ext>
            </a:extLst>
          </p:cNvPr>
          <p:cNvSpPr>
            <a:spLocks noChangeShapeType="1"/>
          </p:cNvSpPr>
          <p:nvPr/>
        </p:nvSpPr>
        <p:spPr bwMode="auto">
          <a:xfrm flipH="1" flipV="1">
            <a:off x="8227476" y="1672697"/>
            <a:ext cx="122444" cy="1594633"/>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
            <a:extLst>
              <a:ext uri="{FF2B5EF4-FFF2-40B4-BE49-F238E27FC236}">
                <a16:creationId xmlns:a16="http://schemas.microsoft.com/office/drawing/2014/main" id="{DE4EDC15-FD1A-2290-F531-29CA15071F1A}"/>
              </a:ext>
            </a:extLst>
          </p:cNvPr>
          <p:cNvSpPr txBox="1">
            <a:spLocks noChangeArrowheads="1"/>
          </p:cNvSpPr>
          <p:nvPr/>
        </p:nvSpPr>
        <p:spPr bwMode="auto">
          <a:xfrm>
            <a:off x="1008494" y="2053342"/>
            <a:ext cx="11156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000" b="1" dirty="0">
                <a:solidFill>
                  <a:srgbClr val="FF0000"/>
                </a:solidFill>
                <a:latin typeface="DIN Alternate" panose="020B0500000000000000" pitchFamily="34" charset="77"/>
              </a:rPr>
              <a:t>+30%</a:t>
            </a:r>
          </a:p>
        </p:txBody>
      </p:sp>
      <p:sp>
        <p:nvSpPr>
          <p:cNvPr id="13" name="Text Box 9">
            <a:extLst>
              <a:ext uri="{FF2B5EF4-FFF2-40B4-BE49-F238E27FC236}">
                <a16:creationId xmlns:a16="http://schemas.microsoft.com/office/drawing/2014/main" id="{838F5FF5-B45D-577E-2056-37A92A060132}"/>
              </a:ext>
            </a:extLst>
          </p:cNvPr>
          <p:cNvSpPr txBox="1">
            <a:spLocks noChangeArrowheads="1"/>
          </p:cNvSpPr>
          <p:nvPr/>
        </p:nvSpPr>
        <p:spPr bwMode="auto">
          <a:xfrm>
            <a:off x="1008494" y="1286343"/>
            <a:ext cx="12599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000" b="1" dirty="0">
                <a:solidFill>
                  <a:srgbClr val="FF0000"/>
                </a:solidFill>
                <a:latin typeface="DIN Alternate" panose="020B0500000000000000" pitchFamily="34" charset="77"/>
              </a:rPr>
              <a:t>+30%</a:t>
            </a:r>
          </a:p>
        </p:txBody>
      </p:sp>
      <p:sp>
        <p:nvSpPr>
          <p:cNvPr id="14" name="Text Box 9">
            <a:extLst>
              <a:ext uri="{FF2B5EF4-FFF2-40B4-BE49-F238E27FC236}">
                <a16:creationId xmlns:a16="http://schemas.microsoft.com/office/drawing/2014/main" id="{D6129026-9C9A-4B9A-F6EE-6FDE1639064C}"/>
              </a:ext>
            </a:extLst>
          </p:cNvPr>
          <p:cNvSpPr txBox="1">
            <a:spLocks noChangeArrowheads="1"/>
          </p:cNvSpPr>
          <p:nvPr/>
        </p:nvSpPr>
        <p:spPr bwMode="auto">
          <a:xfrm>
            <a:off x="4845468" y="1234852"/>
            <a:ext cx="11156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000" b="1" dirty="0">
                <a:solidFill>
                  <a:srgbClr val="FF0000"/>
                </a:solidFill>
                <a:latin typeface="DIN Alternate" panose="020B0500000000000000" pitchFamily="34" charset="77"/>
              </a:rPr>
              <a:t>+45%</a:t>
            </a:r>
          </a:p>
        </p:txBody>
      </p:sp>
      <p:sp>
        <p:nvSpPr>
          <p:cNvPr id="15" name="Text Box 9">
            <a:extLst>
              <a:ext uri="{FF2B5EF4-FFF2-40B4-BE49-F238E27FC236}">
                <a16:creationId xmlns:a16="http://schemas.microsoft.com/office/drawing/2014/main" id="{135205A7-8205-2BEA-E67C-9ACE20ABAEBE}"/>
              </a:ext>
            </a:extLst>
          </p:cNvPr>
          <p:cNvSpPr txBox="1">
            <a:spLocks noChangeArrowheads="1"/>
          </p:cNvSpPr>
          <p:nvPr/>
        </p:nvSpPr>
        <p:spPr bwMode="auto">
          <a:xfrm>
            <a:off x="7672549" y="1234852"/>
            <a:ext cx="11156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000" b="1" dirty="0">
                <a:solidFill>
                  <a:srgbClr val="FF0000"/>
                </a:solidFill>
                <a:latin typeface="DIN Alternate" panose="020B0500000000000000" pitchFamily="34" charset="77"/>
              </a:rPr>
              <a:t>+20%</a:t>
            </a:r>
          </a:p>
        </p:txBody>
      </p:sp>
      <p:sp>
        <p:nvSpPr>
          <p:cNvPr id="16" name="Line 11">
            <a:extLst>
              <a:ext uri="{FF2B5EF4-FFF2-40B4-BE49-F238E27FC236}">
                <a16:creationId xmlns:a16="http://schemas.microsoft.com/office/drawing/2014/main" id="{B034CF07-B27C-E568-C030-C54FF14FC511}"/>
              </a:ext>
            </a:extLst>
          </p:cNvPr>
          <p:cNvSpPr>
            <a:spLocks noChangeShapeType="1"/>
          </p:cNvSpPr>
          <p:nvPr/>
        </p:nvSpPr>
        <p:spPr bwMode="auto">
          <a:xfrm flipH="1" flipV="1">
            <a:off x="3289732" y="2638407"/>
            <a:ext cx="1714637" cy="153264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 name="Afbeelding 17" descr="Afbeelding met tekst&#10;&#10;Automatisch gegenereerde beschrijving">
            <a:extLst>
              <a:ext uri="{FF2B5EF4-FFF2-40B4-BE49-F238E27FC236}">
                <a16:creationId xmlns:a16="http://schemas.microsoft.com/office/drawing/2014/main" id="{7281E565-4BC9-C421-E927-026FF5ECB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265" y="3451343"/>
            <a:ext cx="6177735" cy="2059245"/>
          </a:xfrm>
          <a:prstGeom prst="rect">
            <a:avLst/>
          </a:prstGeom>
        </p:spPr>
      </p:pic>
      <p:sp>
        <p:nvSpPr>
          <p:cNvPr id="19" name="Text Box 9">
            <a:extLst>
              <a:ext uri="{FF2B5EF4-FFF2-40B4-BE49-F238E27FC236}">
                <a16:creationId xmlns:a16="http://schemas.microsoft.com/office/drawing/2014/main" id="{E5AA61D3-02C2-E33A-2EFD-878AE5C9ED24}"/>
              </a:ext>
            </a:extLst>
          </p:cNvPr>
          <p:cNvSpPr txBox="1">
            <a:spLocks noChangeArrowheads="1"/>
          </p:cNvSpPr>
          <p:nvPr/>
        </p:nvSpPr>
        <p:spPr bwMode="auto">
          <a:xfrm>
            <a:off x="688613" y="3666460"/>
            <a:ext cx="25905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400" dirty="0">
                <a:latin typeface="DIN Alternate" panose="020B0500000000000000" pitchFamily="34" charset="77"/>
              </a:rPr>
              <a:t>miskraam</a:t>
            </a:r>
          </a:p>
        </p:txBody>
      </p:sp>
      <p:pic>
        <p:nvPicPr>
          <p:cNvPr id="17" name="Afbeelding 16">
            <a:extLst>
              <a:ext uri="{FF2B5EF4-FFF2-40B4-BE49-F238E27FC236}">
                <a16:creationId xmlns:a16="http://schemas.microsoft.com/office/drawing/2014/main" id="{911AFFBA-39F9-0BA8-3AD5-78EFA4BC9BAB}"/>
              </a:ext>
            </a:extLst>
          </p:cNvPr>
          <p:cNvPicPr>
            <a:picLocks noChangeAspect="1"/>
          </p:cNvPicPr>
          <p:nvPr/>
        </p:nvPicPr>
        <p:blipFill>
          <a:blip r:embed="rId4"/>
          <a:stretch>
            <a:fillRect/>
          </a:stretch>
        </p:blipFill>
        <p:spPr>
          <a:xfrm>
            <a:off x="9465139" y="3291829"/>
            <a:ext cx="2370201" cy="2233786"/>
          </a:xfrm>
          <a:prstGeom prst="rect">
            <a:avLst/>
          </a:prstGeom>
        </p:spPr>
      </p:pic>
      <p:sp>
        <p:nvSpPr>
          <p:cNvPr id="20" name="Tekstvak 19">
            <a:extLst>
              <a:ext uri="{FF2B5EF4-FFF2-40B4-BE49-F238E27FC236}">
                <a16:creationId xmlns:a16="http://schemas.microsoft.com/office/drawing/2014/main" id="{C5F8CD06-AEF4-F8D4-9C1E-571AE696A0FD}"/>
              </a:ext>
            </a:extLst>
          </p:cNvPr>
          <p:cNvSpPr txBox="1"/>
          <p:nvPr/>
        </p:nvSpPr>
        <p:spPr>
          <a:xfrm>
            <a:off x="9131812" y="1484723"/>
            <a:ext cx="2640466" cy="1200329"/>
          </a:xfrm>
          <a:prstGeom prst="rect">
            <a:avLst/>
          </a:prstGeom>
          <a:noFill/>
        </p:spPr>
        <p:txBody>
          <a:bodyPr wrap="none" rtlCol="0">
            <a:spAutoFit/>
          </a:bodyPr>
          <a:lstStyle/>
          <a:p>
            <a:r>
              <a:rPr lang="nl-NL" sz="2400" dirty="0">
                <a:latin typeface="DIN Alternate" panose="020B0500000000000000" pitchFamily="34" charset="77"/>
              </a:rPr>
              <a:t>wiegendood  </a:t>
            </a:r>
            <a:r>
              <a:rPr lang="nl-NL" sz="2000" b="1" dirty="0">
                <a:solidFill>
                  <a:srgbClr val="FF0000"/>
                </a:solidFill>
                <a:latin typeface="DIN Alternate" panose="020B0500000000000000" pitchFamily="34" charset="77"/>
              </a:rPr>
              <a:t>+125%</a:t>
            </a:r>
          </a:p>
          <a:p>
            <a:r>
              <a:rPr lang="nl-NL" sz="2400" dirty="0">
                <a:latin typeface="DIN Alternate" panose="020B0500000000000000" pitchFamily="34" charset="77"/>
              </a:rPr>
              <a:t>ADHD</a:t>
            </a:r>
            <a:r>
              <a:rPr lang="nl-NL" sz="2400" b="1" dirty="0">
                <a:latin typeface="DIN Alternate" panose="020B0500000000000000" pitchFamily="34" charset="77"/>
              </a:rPr>
              <a:t> </a:t>
            </a:r>
            <a:r>
              <a:rPr lang="nl-NL" sz="2000" b="1" dirty="0">
                <a:solidFill>
                  <a:srgbClr val="FF0000"/>
                </a:solidFill>
                <a:latin typeface="DIN Alternate" panose="020B0500000000000000" pitchFamily="34" charset="77"/>
              </a:rPr>
              <a:t>	             +  60%</a:t>
            </a:r>
          </a:p>
          <a:p>
            <a:r>
              <a:rPr lang="nl-NL" sz="2400" dirty="0">
                <a:latin typeface="DIN Alternate" panose="020B0500000000000000" pitchFamily="34" charset="77"/>
              </a:rPr>
              <a:t>obesitas         </a:t>
            </a:r>
            <a:r>
              <a:rPr lang="nl-NL" sz="2000" b="1" dirty="0">
                <a:solidFill>
                  <a:srgbClr val="FF0000"/>
                </a:solidFill>
                <a:latin typeface="DIN Alternate" panose="020B0500000000000000" pitchFamily="34" charset="77"/>
              </a:rPr>
              <a:t>+  55%</a:t>
            </a:r>
          </a:p>
        </p:txBody>
      </p:sp>
      <p:sp>
        <p:nvSpPr>
          <p:cNvPr id="21" name="Rechthoek 20">
            <a:extLst>
              <a:ext uri="{FF2B5EF4-FFF2-40B4-BE49-F238E27FC236}">
                <a16:creationId xmlns:a16="http://schemas.microsoft.com/office/drawing/2014/main" id="{2B30ECBE-0929-58E1-7C71-CB67BF604DB2}"/>
              </a:ext>
            </a:extLst>
          </p:cNvPr>
          <p:cNvSpPr/>
          <p:nvPr/>
        </p:nvSpPr>
        <p:spPr>
          <a:xfrm>
            <a:off x="401912" y="42134"/>
            <a:ext cx="11370366" cy="1446550"/>
          </a:xfrm>
          <a:prstGeom prst="rect">
            <a:avLst/>
          </a:prstGeom>
        </p:spPr>
        <p:txBody>
          <a:bodyPr wrap="square">
            <a:spAutoFit/>
          </a:bodyPr>
          <a:lstStyle/>
          <a:p>
            <a:pPr algn="ctr"/>
            <a:r>
              <a:rPr lang="nl-NL" sz="4000" dirty="0">
                <a:solidFill>
                  <a:srgbClr val="004263"/>
                </a:solidFill>
                <a:latin typeface="DIN Alternate" panose="020B0500000000000000" pitchFamily="34" charset="77"/>
              </a:rPr>
              <a:t>Als de moeder rookt in de zwangerschap</a:t>
            </a:r>
          </a:p>
          <a:p>
            <a:endParaRPr lang="nl-NL" sz="4800" dirty="0">
              <a:solidFill>
                <a:srgbClr val="002060"/>
              </a:solidFill>
            </a:endParaRPr>
          </a:p>
        </p:txBody>
      </p:sp>
      <p:sp>
        <p:nvSpPr>
          <p:cNvPr id="23" name="Tekstvak 22">
            <a:extLst>
              <a:ext uri="{FF2B5EF4-FFF2-40B4-BE49-F238E27FC236}">
                <a16:creationId xmlns:a16="http://schemas.microsoft.com/office/drawing/2014/main" id="{2435AD53-4FC1-4ECA-2BDF-DE6B0E843EA9}"/>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spTree>
    <p:extLst>
      <p:ext uri="{BB962C8B-B14F-4D97-AF65-F5344CB8AC3E}">
        <p14:creationId xmlns:p14="http://schemas.microsoft.com/office/powerpoint/2010/main" val="153846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2" grpId="0" animBg="1"/>
      <p:bldP spid="54" grpId="0"/>
      <p:bldP spid="58" grpId="0"/>
      <p:bldP spid="66" grpId="0"/>
      <p:bldP spid="5" grpId="0"/>
      <p:bldP spid="6" grpId="0" animBg="1"/>
      <p:bldP spid="7" grpId="0"/>
      <p:bldP spid="8" grpId="0"/>
      <p:bldP spid="9" grpId="0" animBg="1"/>
      <p:bldP spid="10" grpId="0"/>
      <p:bldP spid="11" grpId="0" animBg="1"/>
      <p:bldP spid="12" grpId="0"/>
      <p:bldP spid="13" grpId="0"/>
      <p:bldP spid="14" grpId="0"/>
      <p:bldP spid="15" grpId="0"/>
      <p:bldP spid="16"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0" y="0"/>
            <a:ext cx="12192000" cy="2008909"/>
          </a:xfrm>
          <a:prstGeom prst="rect">
            <a:avLst/>
          </a:prstGeom>
          <a:gradFill>
            <a:gsLst>
              <a:gs pos="100000">
                <a:srgbClr val="237780"/>
              </a:gs>
              <a:gs pos="0">
                <a:schemeClr val="bg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400" dirty="0"/>
          </a:p>
        </p:txBody>
      </p:sp>
      <p:sp>
        <p:nvSpPr>
          <p:cNvPr id="7" name="Rechthoek 6"/>
          <p:cNvSpPr/>
          <p:nvPr/>
        </p:nvSpPr>
        <p:spPr>
          <a:xfrm>
            <a:off x="2428240" y="3688080"/>
            <a:ext cx="515366" cy="119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F8C9C96B-9E16-0774-3E60-34E2E31FF179}"/>
              </a:ext>
            </a:extLst>
          </p:cNvPr>
          <p:cNvSpPr/>
          <p:nvPr/>
        </p:nvSpPr>
        <p:spPr>
          <a:xfrm>
            <a:off x="8425446" y="2104852"/>
            <a:ext cx="2549141" cy="299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Rechthoek 5">
            <a:extLst>
              <a:ext uri="{FF2B5EF4-FFF2-40B4-BE49-F238E27FC236}">
                <a16:creationId xmlns:a16="http://schemas.microsoft.com/office/drawing/2014/main" id="{D1D67CE3-463F-2021-BA27-138C7E0618A6}"/>
              </a:ext>
            </a:extLst>
          </p:cNvPr>
          <p:cNvSpPr/>
          <p:nvPr/>
        </p:nvSpPr>
        <p:spPr>
          <a:xfrm>
            <a:off x="410816" y="284506"/>
            <a:ext cx="11370366" cy="2062103"/>
          </a:xfrm>
          <a:prstGeom prst="rect">
            <a:avLst/>
          </a:prstGeom>
        </p:spPr>
        <p:txBody>
          <a:bodyPr wrap="square">
            <a:spAutoFit/>
          </a:bodyPr>
          <a:lstStyle/>
          <a:p>
            <a:pPr algn="ctr"/>
            <a:r>
              <a:rPr lang="nl-NL" sz="4000" dirty="0">
                <a:solidFill>
                  <a:srgbClr val="004263"/>
                </a:solidFill>
                <a:latin typeface="DIN Alternate" panose="020B0500000000000000" pitchFamily="34" charset="77"/>
              </a:rPr>
              <a:t>Meeroken tijdens de zwangerschap</a:t>
            </a:r>
          </a:p>
          <a:p>
            <a:pPr algn="ctr"/>
            <a:r>
              <a:rPr lang="nl-NL" sz="4000" dirty="0">
                <a:solidFill>
                  <a:srgbClr val="004263"/>
                </a:solidFill>
                <a:latin typeface="DIN Alternate" panose="020B0500000000000000" pitchFamily="34" charset="77"/>
              </a:rPr>
              <a:t>Of na de zwangerschap </a:t>
            </a:r>
          </a:p>
          <a:p>
            <a:endParaRPr lang="nl-NL" sz="4800" dirty="0">
              <a:solidFill>
                <a:srgbClr val="002060"/>
              </a:solidFill>
            </a:endParaRPr>
          </a:p>
        </p:txBody>
      </p:sp>
      <p:sp>
        <p:nvSpPr>
          <p:cNvPr id="4" name="Text Box 14">
            <a:extLst>
              <a:ext uri="{FF2B5EF4-FFF2-40B4-BE49-F238E27FC236}">
                <a16:creationId xmlns:a16="http://schemas.microsoft.com/office/drawing/2014/main" id="{72F792B8-6FBD-1270-5CE6-75713C54A5C0}"/>
              </a:ext>
            </a:extLst>
          </p:cNvPr>
          <p:cNvSpPr txBox="1">
            <a:spLocks noChangeArrowheads="1"/>
          </p:cNvSpPr>
          <p:nvPr/>
        </p:nvSpPr>
        <p:spPr bwMode="auto">
          <a:xfrm>
            <a:off x="6887491" y="1990745"/>
            <a:ext cx="32028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400" dirty="0">
                <a:latin typeface="DIN Alternate" panose="020B0500000000000000" pitchFamily="34" charset="77"/>
              </a:rPr>
              <a:t>foetale sterfte</a:t>
            </a:r>
          </a:p>
        </p:txBody>
      </p:sp>
      <p:sp>
        <p:nvSpPr>
          <p:cNvPr id="13" name="Text Box 9">
            <a:extLst>
              <a:ext uri="{FF2B5EF4-FFF2-40B4-BE49-F238E27FC236}">
                <a16:creationId xmlns:a16="http://schemas.microsoft.com/office/drawing/2014/main" id="{80BD5690-9FE7-0C6D-42F5-6082793CB6FF}"/>
              </a:ext>
            </a:extLst>
          </p:cNvPr>
          <p:cNvSpPr txBox="1">
            <a:spLocks noChangeArrowheads="1"/>
          </p:cNvSpPr>
          <p:nvPr/>
        </p:nvSpPr>
        <p:spPr bwMode="auto">
          <a:xfrm>
            <a:off x="8369644" y="2782778"/>
            <a:ext cx="13062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000" b="1" dirty="0">
                <a:solidFill>
                  <a:srgbClr val="FF0000"/>
                </a:solidFill>
                <a:latin typeface="DIN Alternate" panose="020B0500000000000000" pitchFamily="34" charset="77"/>
              </a:rPr>
              <a:t>40%</a:t>
            </a:r>
          </a:p>
        </p:txBody>
      </p:sp>
      <p:sp>
        <p:nvSpPr>
          <p:cNvPr id="14" name="Text Box 9">
            <a:extLst>
              <a:ext uri="{FF2B5EF4-FFF2-40B4-BE49-F238E27FC236}">
                <a16:creationId xmlns:a16="http://schemas.microsoft.com/office/drawing/2014/main" id="{6105A873-62D7-802D-68EC-01C309E64FBA}"/>
              </a:ext>
            </a:extLst>
          </p:cNvPr>
          <p:cNvSpPr txBox="1">
            <a:spLocks noChangeArrowheads="1"/>
          </p:cNvSpPr>
          <p:nvPr/>
        </p:nvSpPr>
        <p:spPr bwMode="auto">
          <a:xfrm>
            <a:off x="1873673" y="1971852"/>
            <a:ext cx="34748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400" dirty="0">
                <a:latin typeface="DIN Alternate" panose="020B0500000000000000" pitchFamily="34" charset="77"/>
              </a:rPr>
              <a:t>aangeboren </a:t>
            </a:r>
            <a:br>
              <a:rPr lang="nl-NL" altLang="en-US" sz="2400" dirty="0">
                <a:latin typeface="DIN Alternate" panose="020B0500000000000000" pitchFamily="34" charset="77"/>
              </a:rPr>
            </a:br>
            <a:r>
              <a:rPr lang="nl-NL" altLang="en-US" sz="2400" dirty="0">
                <a:latin typeface="DIN Alternate" panose="020B0500000000000000" pitchFamily="34" charset="77"/>
              </a:rPr>
              <a:t>afwijkingen</a:t>
            </a:r>
          </a:p>
        </p:txBody>
      </p:sp>
      <p:sp>
        <p:nvSpPr>
          <p:cNvPr id="17" name="Text Box 10">
            <a:extLst>
              <a:ext uri="{FF2B5EF4-FFF2-40B4-BE49-F238E27FC236}">
                <a16:creationId xmlns:a16="http://schemas.microsoft.com/office/drawing/2014/main" id="{39BBC975-B7C7-4CF9-5A65-24A7DEE5DD18}"/>
              </a:ext>
            </a:extLst>
          </p:cNvPr>
          <p:cNvSpPr txBox="1">
            <a:spLocks noChangeArrowheads="1"/>
          </p:cNvSpPr>
          <p:nvPr/>
        </p:nvSpPr>
        <p:spPr bwMode="auto">
          <a:xfrm>
            <a:off x="4377501" y="1945441"/>
            <a:ext cx="3313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400" dirty="0">
                <a:latin typeface="DIN Alternate" panose="020B0500000000000000" pitchFamily="34" charset="77"/>
              </a:rPr>
              <a:t>vroeggeboorte</a:t>
            </a:r>
          </a:p>
        </p:txBody>
      </p:sp>
      <p:sp>
        <p:nvSpPr>
          <p:cNvPr id="22" name="Rectangle 35">
            <a:extLst>
              <a:ext uri="{FF2B5EF4-FFF2-40B4-BE49-F238E27FC236}">
                <a16:creationId xmlns:a16="http://schemas.microsoft.com/office/drawing/2014/main" id="{B947F6EC-87B0-2195-EEA3-9B129DDFD8F2}"/>
              </a:ext>
            </a:extLst>
          </p:cNvPr>
          <p:cNvSpPr/>
          <p:nvPr/>
        </p:nvSpPr>
        <p:spPr>
          <a:xfrm>
            <a:off x="171780" y="5794821"/>
            <a:ext cx="3888767" cy="369332"/>
          </a:xfrm>
          <a:prstGeom prst="rect">
            <a:avLst/>
          </a:prstGeom>
        </p:spPr>
        <p:txBody>
          <a:bodyPr wrap="square">
            <a:spAutoFit/>
          </a:bodyPr>
          <a:lstStyle/>
          <a:p>
            <a:pPr algn="r"/>
            <a:r>
              <a:rPr lang="en-US" dirty="0" err="1">
                <a:latin typeface="DIN Alternate" panose="020B0500000000000000" pitchFamily="34" charset="77"/>
              </a:rPr>
              <a:t>Fossé</a:t>
            </a:r>
            <a:r>
              <a:rPr lang="en-US" dirty="0">
                <a:latin typeface="DIN Alternate" panose="020B0500000000000000" pitchFamily="34" charset="77"/>
              </a:rPr>
              <a:t> et al. </a:t>
            </a:r>
            <a:r>
              <a:rPr lang="en-US" dirty="0" err="1">
                <a:latin typeface="DIN Alternate" panose="020B0500000000000000" pitchFamily="34" charset="77"/>
              </a:rPr>
              <a:t>Fertil</a:t>
            </a:r>
            <a:r>
              <a:rPr lang="en-US" dirty="0">
                <a:latin typeface="DIN Alternate" panose="020B0500000000000000" pitchFamily="34" charset="77"/>
              </a:rPr>
              <a:t> </a:t>
            </a:r>
            <a:r>
              <a:rPr lang="en-US" dirty="0" err="1">
                <a:latin typeface="DIN Alternate" panose="020B0500000000000000" pitchFamily="34" charset="77"/>
              </a:rPr>
              <a:t>Steril</a:t>
            </a:r>
            <a:r>
              <a:rPr lang="en-US" dirty="0">
                <a:latin typeface="DIN Alternate" panose="020B0500000000000000" pitchFamily="34" charset="77"/>
              </a:rPr>
              <a:t> 2021</a:t>
            </a:r>
          </a:p>
        </p:txBody>
      </p:sp>
      <p:sp>
        <p:nvSpPr>
          <p:cNvPr id="23" name="Text Box 9">
            <a:extLst>
              <a:ext uri="{FF2B5EF4-FFF2-40B4-BE49-F238E27FC236}">
                <a16:creationId xmlns:a16="http://schemas.microsoft.com/office/drawing/2014/main" id="{60F637C2-A45D-EFAA-8570-1E5184C8C65F}"/>
              </a:ext>
            </a:extLst>
          </p:cNvPr>
          <p:cNvSpPr txBox="1">
            <a:spLocks noChangeArrowheads="1"/>
          </p:cNvSpPr>
          <p:nvPr/>
        </p:nvSpPr>
        <p:spPr bwMode="auto">
          <a:xfrm>
            <a:off x="283920" y="3111835"/>
            <a:ext cx="34748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400" dirty="0">
                <a:latin typeface="DIN Alternate" panose="020B0500000000000000" pitchFamily="34" charset="77"/>
              </a:rPr>
              <a:t>miskramen</a:t>
            </a:r>
          </a:p>
        </p:txBody>
      </p:sp>
      <p:sp>
        <p:nvSpPr>
          <p:cNvPr id="24" name="Text Box 9">
            <a:extLst>
              <a:ext uri="{FF2B5EF4-FFF2-40B4-BE49-F238E27FC236}">
                <a16:creationId xmlns:a16="http://schemas.microsoft.com/office/drawing/2014/main" id="{92D5CDF4-6777-811A-5743-D4E4645E4BD6}"/>
              </a:ext>
            </a:extLst>
          </p:cNvPr>
          <p:cNvSpPr txBox="1">
            <a:spLocks noChangeArrowheads="1"/>
          </p:cNvSpPr>
          <p:nvPr/>
        </p:nvSpPr>
        <p:spPr bwMode="auto">
          <a:xfrm>
            <a:off x="736790" y="4007215"/>
            <a:ext cx="189182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nl-NL" altLang="en-US" sz="2000" b="1" dirty="0">
                <a:solidFill>
                  <a:srgbClr val="FF0000"/>
                </a:solidFill>
                <a:latin typeface="DIN Alternate" panose="020B0500000000000000" pitchFamily="34" charset="77"/>
              </a:rPr>
              <a:t>+12%  &gt; 10 </a:t>
            </a:r>
            <a:r>
              <a:rPr lang="nl-NL" altLang="en-US" sz="2000" b="1" dirty="0" err="1">
                <a:solidFill>
                  <a:srgbClr val="FF0000"/>
                </a:solidFill>
                <a:latin typeface="DIN Alternate" panose="020B0500000000000000" pitchFamily="34" charset="77"/>
              </a:rPr>
              <a:t>sig</a:t>
            </a:r>
            <a:endParaRPr lang="nl-NL" altLang="en-US" sz="2000" b="1" dirty="0">
              <a:solidFill>
                <a:srgbClr val="FF0000"/>
              </a:solidFill>
              <a:latin typeface="DIN Alternate" panose="020B0500000000000000" pitchFamily="34" charset="77"/>
            </a:endParaRPr>
          </a:p>
          <a:p>
            <a:pPr eaLnBrk="1" hangingPunct="1">
              <a:spcBef>
                <a:spcPct val="50000"/>
              </a:spcBef>
              <a:buFontTx/>
              <a:buNone/>
            </a:pPr>
            <a:r>
              <a:rPr lang="nl-NL" altLang="en-US" sz="2000" b="1" dirty="0">
                <a:solidFill>
                  <a:srgbClr val="FF0000"/>
                </a:solidFill>
                <a:latin typeface="DIN Alternate" panose="020B0500000000000000" pitchFamily="34" charset="77"/>
              </a:rPr>
              <a:t>+ 23% &gt; 20 </a:t>
            </a:r>
            <a:r>
              <a:rPr lang="nl-NL" altLang="en-US" sz="2000" b="1" dirty="0" err="1">
                <a:solidFill>
                  <a:srgbClr val="FF0000"/>
                </a:solidFill>
                <a:latin typeface="DIN Alternate" panose="020B0500000000000000" pitchFamily="34" charset="77"/>
              </a:rPr>
              <a:t>sig</a:t>
            </a:r>
            <a:endParaRPr lang="nl-NL" altLang="en-US" sz="2000" b="1" dirty="0">
              <a:solidFill>
                <a:srgbClr val="FF0000"/>
              </a:solidFill>
              <a:latin typeface="DIN Alternate" panose="020B0500000000000000" pitchFamily="34" charset="77"/>
            </a:endParaRPr>
          </a:p>
        </p:txBody>
      </p:sp>
      <p:sp>
        <p:nvSpPr>
          <p:cNvPr id="25" name="Line 8">
            <a:extLst>
              <a:ext uri="{FF2B5EF4-FFF2-40B4-BE49-F238E27FC236}">
                <a16:creationId xmlns:a16="http://schemas.microsoft.com/office/drawing/2014/main" id="{E48AAC85-2AC0-09FA-EDD2-2C7EFD3BFF8C}"/>
              </a:ext>
            </a:extLst>
          </p:cNvPr>
          <p:cNvSpPr>
            <a:spLocks noChangeShapeType="1"/>
          </p:cNvSpPr>
          <p:nvPr/>
        </p:nvSpPr>
        <p:spPr bwMode="auto">
          <a:xfrm flipH="1" flipV="1">
            <a:off x="2416657" y="3796960"/>
            <a:ext cx="1074369" cy="739072"/>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5">
            <a:extLst>
              <a:ext uri="{FF2B5EF4-FFF2-40B4-BE49-F238E27FC236}">
                <a16:creationId xmlns:a16="http://schemas.microsoft.com/office/drawing/2014/main" id="{DC88E8C7-E731-E436-ADE5-BDB68D06F411}"/>
              </a:ext>
            </a:extLst>
          </p:cNvPr>
          <p:cNvSpPr>
            <a:spLocks noChangeShapeType="1"/>
          </p:cNvSpPr>
          <p:nvPr/>
        </p:nvSpPr>
        <p:spPr bwMode="auto">
          <a:xfrm flipH="1" flipV="1">
            <a:off x="5816319" y="2644474"/>
            <a:ext cx="237713" cy="1124648"/>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15">
            <a:extLst>
              <a:ext uri="{FF2B5EF4-FFF2-40B4-BE49-F238E27FC236}">
                <a16:creationId xmlns:a16="http://schemas.microsoft.com/office/drawing/2014/main" id="{141BAFC3-48D8-A79A-3FD5-ADC49E176EF3}"/>
              </a:ext>
            </a:extLst>
          </p:cNvPr>
          <p:cNvSpPr>
            <a:spLocks noChangeShapeType="1"/>
          </p:cNvSpPr>
          <p:nvPr/>
        </p:nvSpPr>
        <p:spPr bwMode="auto">
          <a:xfrm flipH="1" flipV="1">
            <a:off x="8368957" y="2555016"/>
            <a:ext cx="9733" cy="1133064"/>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11">
            <a:extLst>
              <a:ext uri="{FF2B5EF4-FFF2-40B4-BE49-F238E27FC236}">
                <a16:creationId xmlns:a16="http://schemas.microsoft.com/office/drawing/2014/main" id="{D71EE149-8908-CA30-1154-E49BFFF61616}"/>
              </a:ext>
            </a:extLst>
          </p:cNvPr>
          <p:cNvSpPr>
            <a:spLocks noChangeShapeType="1"/>
          </p:cNvSpPr>
          <p:nvPr/>
        </p:nvSpPr>
        <p:spPr bwMode="auto">
          <a:xfrm flipH="1" flipV="1">
            <a:off x="3578694" y="3080119"/>
            <a:ext cx="478114" cy="1059198"/>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kstvak 7">
            <a:extLst>
              <a:ext uri="{FF2B5EF4-FFF2-40B4-BE49-F238E27FC236}">
                <a16:creationId xmlns:a16="http://schemas.microsoft.com/office/drawing/2014/main" id="{AD9B46FB-0C8D-402C-9794-F8278ACE59E8}"/>
              </a:ext>
            </a:extLst>
          </p:cNvPr>
          <p:cNvSpPr txBox="1"/>
          <p:nvPr/>
        </p:nvSpPr>
        <p:spPr>
          <a:xfrm>
            <a:off x="4576443" y="5784302"/>
            <a:ext cx="4924425" cy="369332"/>
          </a:xfrm>
          <a:prstGeom prst="rect">
            <a:avLst/>
          </a:prstGeom>
          <a:noFill/>
        </p:spPr>
        <p:txBody>
          <a:bodyPr wrap="none" rtlCol="0">
            <a:spAutoFit/>
          </a:bodyPr>
          <a:lstStyle/>
          <a:p>
            <a:r>
              <a:rPr lang="nl-NL" dirty="0" err="1">
                <a:latin typeface="DIN Alternate" panose="020B0500000000000000" pitchFamily="34" charset="77"/>
              </a:rPr>
              <a:t>Factsheet</a:t>
            </a:r>
            <a:r>
              <a:rPr lang="nl-NL" dirty="0">
                <a:latin typeface="DIN Alternate" panose="020B0500000000000000" pitchFamily="34" charset="77"/>
              </a:rPr>
              <a:t> Roken en zwangerschap – update 2022</a:t>
            </a:r>
          </a:p>
        </p:txBody>
      </p:sp>
      <p:pic>
        <p:nvPicPr>
          <p:cNvPr id="9" name="Afbeelding 8">
            <a:extLst>
              <a:ext uri="{FF2B5EF4-FFF2-40B4-BE49-F238E27FC236}">
                <a16:creationId xmlns:a16="http://schemas.microsoft.com/office/drawing/2014/main" id="{C1E17AC0-F3A6-1CFC-2ECA-FFF43AF7A9A2}"/>
              </a:ext>
            </a:extLst>
          </p:cNvPr>
          <p:cNvPicPr>
            <a:picLocks noChangeAspect="1"/>
          </p:cNvPicPr>
          <p:nvPr/>
        </p:nvPicPr>
        <p:blipFill>
          <a:blip r:embed="rId3"/>
          <a:stretch>
            <a:fillRect/>
          </a:stretch>
        </p:blipFill>
        <p:spPr>
          <a:xfrm>
            <a:off x="9465139" y="3291829"/>
            <a:ext cx="2370201" cy="2233786"/>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939A0B18-B6FC-8E48-EADA-0CA55E66B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2265" y="3451343"/>
            <a:ext cx="6177735" cy="2059245"/>
          </a:xfrm>
          <a:prstGeom prst="rect">
            <a:avLst/>
          </a:prstGeom>
        </p:spPr>
      </p:pic>
      <p:sp>
        <p:nvSpPr>
          <p:cNvPr id="12" name="Tekstvak 11">
            <a:extLst>
              <a:ext uri="{FF2B5EF4-FFF2-40B4-BE49-F238E27FC236}">
                <a16:creationId xmlns:a16="http://schemas.microsoft.com/office/drawing/2014/main" id="{72EDA846-FECB-19BA-C2AD-1AA5B3CD1CB5}"/>
              </a:ext>
            </a:extLst>
          </p:cNvPr>
          <p:cNvSpPr txBox="1"/>
          <p:nvPr/>
        </p:nvSpPr>
        <p:spPr>
          <a:xfrm>
            <a:off x="8902209" y="1826592"/>
            <a:ext cx="2933131" cy="1569660"/>
          </a:xfrm>
          <a:prstGeom prst="rect">
            <a:avLst/>
          </a:prstGeom>
          <a:noFill/>
        </p:spPr>
        <p:txBody>
          <a:bodyPr wrap="square" rtlCol="0">
            <a:spAutoFit/>
          </a:bodyPr>
          <a:lstStyle/>
          <a:p>
            <a:r>
              <a:rPr lang="nl-NL" sz="2400" dirty="0">
                <a:latin typeface="DIN Alternate" panose="020B0500000000000000" pitchFamily="34" charset="77"/>
              </a:rPr>
              <a:t>wiegendood      </a:t>
            </a:r>
            <a:r>
              <a:rPr lang="nl-NL" sz="2000" b="1" dirty="0">
                <a:solidFill>
                  <a:srgbClr val="FF0000"/>
                </a:solidFill>
                <a:latin typeface="DIN Alternate" panose="020B0500000000000000" pitchFamily="34" charset="77"/>
              </a:rPr>
              <a:t>+100%</a:t>
            </a:r>
          </a:p>
          <a:p>
            <a:r>
              <a:rPr lang="nl-NL" sz="2400" dirty="0">
                <a:latin typeface="DIN Alternate" panose="020B0500000000000000" pitchFamily="34" charset="77"/>
              </a:rPr>
              <a:t>oorontsteking</a:t>
            </a:r>
            <a:r>
              <a:rPr lang="nl-NL" sz="2400" b="1" dirty="0">
                <a:latin typeface="DIN Alternate" panose="020B0500000000000000" pitchFamily="34" charset="77"/>
              </a:rPr>
              <a:t>   </a:t>
            </a:r>
            <a:r>
              <a:rPr lang="nl-NL" sz="2000" b="1" dirty="0">
                <a:solidFill>
                  <a:srgbClr val="FF0000"/>
                </a:solidFill>
                <a:latin typeface="DIN Alternate" panose="020B0500000000000000" pitchFamily="34" charset="77"/>
              </a:rPr>
              <a:t>+  30%</a:t>
            </a:r>
          </a:p>
          <a:p>
            <a:r>
              <a:rPr lang="nl-NL" sz="2400" dirty="0">
                <a:latin typeface="DIN Alternate" panose="020B0500000000000000" pitchFamily="34" charset="77"/>
              </a:rPr>
              <a:t>opname astma </a:t>
            </a:r>
            <a:r>
              <a:rPr lang="nl-NL" sz="2000" dirty="0">
                <a:solidFill>
                  <a:srgbClr val="FF0000"/>
                </a:solidFill>
                <a:latin typeface="DIN Alternate" panose="020B0500000000000000" pitchFamily="34" charset="77"/>
              </a:rPr>
              <a:t>+  85%</a:t>
            </a:r>
          </a:p>
          <a:p>
            <a:endParaRPr lang="nl-NL" sz="2400" dirty="0">
              <a:latin typeface="DIN Alternate" panose="020B0500000000000000" pitchFamily="34" charset="77"/>
            </a:endParaRPr>
          </a:p>
        </p:txBody>
      </p:sp>
    </p:spTree>
    <p:extLst>
      <p:ext uri="{BB962C8B-B14F-4D97-AF65-F5344CB8AC3E}">
        <p14:creationId xmlns:p14="http://schemas.microsoft.com/office/powerpoint/2010/main" val="483194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465D9D6-59E4-5F9F-8034-06F37F5F7C4F}"/>
              </a:ext>
            </a:extLst>
          </p:cNvPr>
          <p:cNvSpPr/>
          <p:nvPr/>
        </p:nvSpPr>
        <p:spPr>
          <a:xfrm>
            <a:off x="0" y="0"/>
            <a:ext cx="12192000" cy="1852094"/>
          </a:xfrm>
          <a:prstGeom prst="rect">
            <a:avLst/>
          </a:prstGeom>
          <a:gradFill>
            <a:gsLst>
              <a:gs pos="100000">
                <a:srgbClr val="A94B5B"/>
              </a:gs>
              <a:gs pos="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000" dirty="0">
              <a:solidFill>
                <a:srgbClr val="C00000"/>
              </a:solidFill>
              <a:latin typeface="DIN Alternate" panose="020B0500000000000000" pitchFamily="34" charset="77"/>
            </a:endParaRPr>
          </a:p>
        </p:txBody>
      </p:sp>
      <p:sp>
        <p:nvSpPr>
          <p:cNvPr id="4" name="Tekstvak 3">
            <a:extLst>
              <a:ext uri="{FF2B5EF4-FFF2-40B4-BE49-F238E27FC236}">
                <a16:creationId xmlns:a16="http://schemas.microsoft.com/office/drawing/2014/main" id="{3FA4A56D-BC14-E692-8A72-A87E590E73EA}"/>
              </a:ext>
            </a:extLst>
          </p:cNvPr>
          <p:cNvSpPr txBox="1"/>
          <p:nvPr/>
        </p:nvSpPr>
        <p:spPr>
          <a:xfrm>
            <a:off x="877175" y="296568"/>
            <a:ext cx="11188699" cy="707886"/>
          </a:xfrm>
          <a:prstGeom prst="rect">
            <a:avLst/>
          </a:prstGeom>
          <a:noFill/>
        </p:spPr>
        <p:txBody>
          <a:bodyPr wrap="square" rtlCol="0">
            <a:spAutoFit/>
          </a:bodyPr>
          <a:lstStyle/>
          <a:p>
            <a:r>
              <a:rPr lang="nl-NL" sz="4000" b="1" dirty="0">
                <a:solidFill>
                  <a:schemeClr val="bg1"/>
                </a:solidFill>
              </a:rPr>
              <a:t>Risico’s van derde handsrook</a:t>
            </a:r>
          </a:p>
        </p:txBody>
      </p:sp>
      <p:pic>
        <p:nvPicPr>
          <p:cNvPr id="5" name="Afbeelding 4" descr="Afbeelding met tekst&#10;&#10;Automatisch gegenereerde beschrijving">
            <a:extLst>
              <a:ext uri="{FF2B5EF4-FFF2-40B4-BE49-F238E27FC236}">
                <a16:creationId xmlns:a16="http://schemas.microsoft.com/office/drawing/2014/main" id="{F71902BC-B13A-A5F4-A4F7-7557322E3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933" y="1301022"/>
            <a:ext cx="7772400" cy="4377558"/>
          </a:xfrm>
          <a:prstGeom prst="rect">
            <a:avLst/>
          </a:prstGeom>
        </p:spPr>
      </p:pic>
      <p:sp>
        <p:nvSpPr>
          <p:cNvPr id="8" name="Rechthoek 7">
            <a:extLst>
              <a:ext uri="{FF2B5EF4-FFF2-40B4-BE49-F238E27FC236}">
                <a16:creationId xmlns:a16="http://schemas.microsoft.com/office/drawing/2014/main" id="{566A983B-FF36-2190-446C-1C212A6962FE}"/>
              </a:ext>
            </a:extLst>
          </p:cNvPr>
          <p:cNvSpPr/>
          <p:nvPr/>
        </p:nvSpPr>
        <p:spPr>
          <a:xfrm>
            <a:off x="1446921" y="1639641"/>
            <a:ext cx="323557" cy="4377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DB82E828-A8DA-545B-7BD9-E3296B232ACB}"/>
              </a:ext>
            </a:extLst>
          </p:cNvPr>
          <p:cNvSpPr txBox="1"/>
          <p:nvPr/>
        </p:nvSpPr>
        <p:spPr>
          <a:xfrm>
            <a:off x="693296" y="6313767"/>
            <a:ext cx="6093500" cy="369332"/>
          </a:xfrm>
          <a:prstGeom prst="rect">
            <a:avLst/>
          </a:prstGeom>
          <a:noFill/>
        </p:spPr>
        <p:txBody>
          <a:bodyPr wrap="square">
            <a:spAutoFit/>
          </a:bodyPr>
          <a:lstStyle/>
          <a:p>
            <a:r>
              <a:rPr lang="nl-NL" sz="1800" dirty="0">
                <a:effectLst/>
                <a:latin typeface="Segoe UI" panose="020B0502040204020203" pitchFamily="34" charset="0"/>
                <a:hlinkClick r:id="rId4"/>
              </a:rPr>
              <a:t>https://vimeo.com</a:t>
            </a:r>
            <a:r>
              <a:rPr lang="nl-NL" sz="1800">
                <a:effectLst/>
                <a:latin typeface="Segoe UI" panose="020B0502040204020203" pitchFamily="34" charset="0"/>
                <a:hlinkClick r:id="rId4"/>
              </a:rPr>
              <a:t>/451156580</a:t>
            </a:r>
            <a:r>
              <a:rPr lang="nl-NL" sz="1800">
                <a:effectLst/>
                <a:latin typeface="Segoe UI" panose="020B0502040204020203" pitchFamily="34" charset="0"/>
              </a:rPr>
              <a:t> </a:t>
            </a:r>
            <a:endParaRPr lang="nl-NL" dirty="0"/>
          </a:p>
        </p:txBody>
      </p:sp>
    </p:spTree>
    <p:extLst>
      <p:ext uri="{BB962C8B-B14F-4D97-AF65-F5344CB8AC3E}">
        <p14:creationId xmlns:p14="http://schemas.microsoft.com/office/powerpoint/2010/main" val="2557808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0" y="-15433"/>
            <a:ext cx="12192000" cy="2008909"/>
          </a:xfrm>
          <a:prstGeom prst="rect">
            <a:avLst/>
          </a:prstGeom>
          <a:gradFill>
            <a:gsLst>
              <a:gs pos="100000">
                <a:srgbClr val="237780"/>
              </a:gs>
              <a:gs pos="0">
                <a:schemeClr val="bg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4400" dirty="0"/>
          </a:p>
        </p:txBody>
      </p:sp>
      <p:sp>
        <p:nvSpPr>
          <p:cNvPr id="7" name="Rechthoek 6"/>
          <p:cNvSpPr/>
          <p:nvPr/>
        </p:nvSpPr>
        <p:spPr>
          <a:xfrm>
            <a:off x="2428240" y="3688080"/>
            <a:ext cx="515366" cy="119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2428240" y="3688080"/>
            <a:ext cx="515366" cy="119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FE0FAFDA-D9E5-3122-91D7-DEA56AF15F83}"/>
              </a:ext>
            </a:extLst>
          </p:cNvPr>
          <p:cNvSpPr txBox="1"/>
          <p:nvPr/>
        </p:nvSpPr>
        <p:spPr>
          <a:xfrm>
            <a:off x="534568" y="512959"/>
            <a:ext cx="10860259" cy="707886"/>
          </a:xfrm>
          <a:prstGeom prst="rect">
            <a:avLst/>
          </a:prstGeom>
          <a:noFill/>
        </p:spPr>
        <p:txBody>
          <a:bodyPr wrap="square">
            <a:spAutoFit/>
          </a:bodyPr>
          <a:lstStyle/>
          <a:p>
            <a:pPr algn="ctr"/>
            <a:r>
              <a:rPr lang="nl-NL" sz="4000" dirty="0">
                <a:solidFill>
                  <a:srgbClr val="C00000"/>
                </a:solidFill>
                <a:latin typeface="DIN Alternate" panose="020B0500000000000000" pitchFamily="34" charset="77"/>
              </a:rPr>
              <a:t>Monitor publiek</a:t>
            </a:r>
          </a:p>
        </p:txBody>
      </p:sp>
      <p:pic>
        <p:nvPicPr>
          <p:cNvPr id="15" name="Afbeelding 14">
            <a:extLst>
              <a:ext uri="{FF2B5EF4-FFF2-40B4-BE49-F238E27FC236}">
                <a16:creationId xmlns:a16="http://schemas.microsoft.com/office/drawing/2014/main" id="{E3C87B4A-D37A-B52A-51DF-4A1F8A4E0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99" y="1181293"/>
            <a:ext cx="2850563" cy="1954276"/>
          </a:xfrm>
          <a:prstGeom prst="rect">
            <a:avLst/>
          </a:prstGeom>
        </p:spPr>
      </p:pic>
      <p:pic>
        <p:nvPicPr>
          <p:cNvPr id="18" name="Afbeelding 17" descr="Afbeelding met tekst&#10;&#10;Automatisch gegenereerde beschrijving">
            <a:extLst>
              <a:ext uri="{FF2B5EF4-FFF2-40B4-BE49-F238E27FC236}">
                <a16:creationId xmlns:a16="http://schemas.microsoft.com/office/drawing/2014/main" id="{A895241D-E3B6-00E5-CBB8-022C4A80D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1636" y="1190777"/>
            <a:ext cx="4405001" cy="1954276"/>
          </a:xfrm>
          <a:prstGeom prst="rect">
            <a:avLst/>
          </a:prstGeom>
        </p:spPr>
      </p:pic>
      <p:pic>
        <p:nvPicPr>
          <p:cNvPr id="2" name="Afbeelding 1">
            <a:extLst>
              <a:ext uri="{FF2B5EF4-FFF2-40B4-BE49-F238E27FC236}">
                <a16:creationId xmlns:a16="http://schemas.microsoft.com/office/drawing/2014/main" id="{6AB20797-3B9C-B8FA-9509-38D72C577048}"/>
              </a:ext>
            </a:extLst>
          </p:cNvPr>
          <p:cNvPicPr>
            <a:picLocks noChangeAspect="1"/>
          </p:cNvPicPr>
          <p:nvPr/>
        </p:nvPicPr>
        <p:blipFill>
          <a:blip r:embed="rId5"/>
          <a:stretch>
            <a:fillRect/>
          </a:stretch>
        </p:blipFill>
        <p:spPr>
          <a:xfrm>
            <a:off x="6402772" y="3821505"/>
            <a:ext cx="5054163" cy="2055174"/>
          </a:xfrm>
          <a:prstGeom prst="rect">
            <a:avLst/>
          </a:prstGeom>
        </p:spPr>
      </p:pic>
      <p:sp>
        <p:nvSpPr>
          <p:cNvPr id="4" name="Rechthoek 3">
            <a:extLst>
              <a:ext uri="{FF2B5EF4-FFF2-40B4-BE49-F238E27FC236}">
                <a16:creationId xmlns:a16="http://schemas.microsoft.com/office/drawing/2014/main" id="{E74FFD64-2008-60DC-9DF4-C363605E0238}"/>
              </a:ext>
            </a:extLst>
          </p:cNvPr>
          <p:cNvSpPr/>
          <p:nvPr/>
        </p:nvSpPr>
        <p:spPr>
          <a:xfrm>
            <a:off x="6480959" y="3928246"/>
            <a:ext cx="4913867" cy="185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solidFill>
                  <a:srgbClr val="004263"/>
                </a:solidFill>
                <a:latin typeface="DIN Alternate" panose="020B0500000000000000" pitchFamily="34" charset="77"/>
              </a:rPr>
              <a:t>• 26% rookt voor de zwangerschap</a:t>
            </a:r>
          </a:p>
          <a:p>
            <a:r>
              <a:rPr lang="nl-NL" dirty="0">
                <a:solidFill>
                  <a:srgbClr val="004263"/>
                </a:solidFill>
                <a:latin typeface="DIN Alternate" panose="020B0500000000000000" pitchFamily="34" charset="77"/>
              </a:rPr>
              <a:t>• 24% rookt tijdens de zwangerschap</a:t>
            </a:r>
          </a:p>
          <a:p>
            <a:r>
              <a:rPr lang="nl-NL" dirty="0">
                <a:solidFill>
                  <a:srgbClr val="004263"/>
                </a:solidFill>
                <a:latin typeface="DIN Alternate" panose="020B0500000000000000" pitchFamily="34" charset="77"/>
              </a:rPr>
              <a:t>• 21% rookt na de zwangerschap</a:t>
            </a:r>
          </a:p>
        </p:txBody>
      </p:sp>
      <p:pic>
        <p:nvPicPr>
          <p:cNvPr id="8" name="Afbeelding 7">
            <a:extLst>
              <a:ext uri="{FF2B5EF4-FFF2-40B4-BE49-F238E27FC236}">
                <a16:creationId xmlns:a16="http://schemas.microsoft.com/office/drawing/2014/main" id="{6AB20797-3B9C-B8FA-9509-38D72C577048}"/>
              </a:ext>
            </a:extLst>
          </p:cNvPr>
          <p:cNvPicPr>
            <a:picLocks noChangeAspect="1"/>
          </p:cNvPicPr>
          <p:nvPr/>
        </p:nvPicPr>
        <p:blipFill>
          <a:blip r:embed="rId5"/>
          <a:stretch>
            <a:fillRect/>
          </a:stretch>
        </p:blipFill>
        <p:spPr>
          <a:xfrm>
            <a:off x="707299" y="3821505"/>
            <a:ext cx="5476435" cy="2055174"/>
          </a:xfrm>
          <a:prstGeom prst="rect">
            <a:avLst/>
          </a:prstGeom>
        </p:spPr>
      </p:pic>
      <p:sp>
        <p:nvSpPr>
          <p:cNvPr id="9" name="Rechthoek 8">
            <a:extLst>
              <a:ext uri="{FF2B5EF4-FFF2-40B4-BE49-F238E27FC236}">
                <a16:creationId xmlns:a16="http://schemas.microsoft.com/office/drawing/2014/main" id="{E74FFD64-2008-60DC-9DF4-C363605E0238}"/>
              </a:ext>
            </a:extLst>
          </p:cNvPr>
          <p:cNvSpPr/>
          <p:nvPr/>
        </p:nvSpPr>
        <p:spPr>
          <a:xfrm>
            <a:off x="796895" y="3927764"/>
            <a:ext cx="5297242" cy="185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nl-NL" dirty="0">
                <a:solidFill>
                  <a:srgbClr val="004263"/>
                </a:solidFill>
                <a:latin typeface="DIN Alternate" panose="020B0500000000000000" pitchFamily="34" charset="77"/>
              </a:rPr>
              <a:t>•    14% rookt in de 4 weken voor de zwangerschap</a:t>
            </a:r>
          </a:p>
          <a:p>
            <a:r>
              <a:rPr lang="nl-NL" dirty="0">
                <a:solidFill>
                  <a:srgbClr val="004263"/>
                </a:solidFill>
                <a:latin typeface="DIN Alternate" panose="020B0500000000000000" pitchFamily="34" charset="77"/>
              </a:rPr>
              <a:t>•      5% rookt de hele zwangerschap</a:t>
            </a:r>
          </a:p>
          <a:p>
            <a:r>
              <a:rPr lang="nl-NL" dirty="0">
                <a:solidFill>
                  <a:srgbClr val="004263"/>
                </a:solidFill>
                <a:latin typeface="DIN Alternate" panose="020B0500000000000000" pitchFamily="34" charset="77"/>
              </a:rPr>
              <a:t>•    35% van de vrouwen die gestopt is begint weer</a:t>
            </a:r>
          </a:p>
          <a:p>
            <a:r>
              <a:rPr lang="nl-NL" dirty="0">
                <a:solidFill>
                  <a:srgbClr val="004263"/>
                </a:solidFill>
                <a:latin typeface="DIN Alternate" panose="020B0500000000000000" pitchFamily="34" charset="77"/>
              </a:rPr>
              <a:t>•    10% rookt na de zwangerschap</a:t>
            </a:r>
          </a:p>
        </p:txBody>
      </p:sp>
      <p:sp>
        <p:nvSpPr>
          <p:cNvPr id="11" name="Tekstvak 10">
            <a:extLst>
              <a:ext uri="{FF2B5EF4-FFF2-40B4-BE49-F238E27FC236}">
                <a16:creationId xmlns:a16="http://schemas.microsoft.com/office/drawing/2014/main" id="{8D6A9F96-C3F5-0BD8-EC2D-5CAB028BFB56}"/>
              </a:ext>
            </a:extLst>
          </p:cNvPr>
          <p:cNvSpPr txBox="1"/>
          <p:nvPr/>
        </p:nvSpPr>
        <p:spPr>
          <a:xfrm>
            <a:off x="4787033" y="3215997"/>
            <a:ext cx="1479829" cy="523220"/>
          </a:xfrm>
          <a:prstGeom prst="rect">
            <a:avLst/>
          </a:prstGeom>
          <a:noFill/>
        </p:spPr>
        <p:txBody>
          <a:bodyPr wrap="none" rtlCol="0">
            <a:spAutoFit/>
          </a:bodyPr>
          <a:lstStyle/>
          <a:p>
            <a:r>
              <a:rPr lang="nl-NL" sz="2800" dirty="0">
                <a:solidFill>
                  <a:srgbClr val="C00000"/>
                </a:solidFill>
                <a:latin typeface="DIN Alternate" panose="020B0500000000000000" pitchFamily="34" charset="77"/>
              </a:rPr>
              <a:t>vrouwen</a:t>
            </a:r>
          </a:p>
        </p:txBody>
      </p:sp>
      <p:sp>
        <p:nvSpPr>
          <p:cNvPr id="12" name="Tekstvak 11">
            <a:extLst>
              <a:ext uri="{FF2B5EF4-FFF2-40B4-BE49-F238E27FC236}">
                <a16:creationId xmlns:a16="http://schemas.microsoft.com/office/drawing/2014/main" id="{77A1D531-6F6E-DA90-2B70-9F4FB75A5D6A}"/>
              </a:ext>
            </a:extLst>
          </p:cNvPr>
          <p:cNvSpPr txBox="1"/>
          <p:nvPr/>
        </p:nvSpPr>
        <p:spPr>
          <a:xfrm>
            <a:off x="6306304" y="3221669"/>
            <a:ext cx="1473480" cy="523220"/>
          </a:xfrm>
          <a:prstGeom prst="rect">
            <a:avLst/>
          </a:prstGeom>
          <a:noFill/>
        </p:spPr>
        <p:txBody>
          <a:bodyPr wrap="none" rtlCol="0">
            <a:spAutoFit/>
          </a:bodyPr>
          <a:lstStyle/>
          <a:p>
            <a:r>
              <a:rPr lang="nl-NL" sz="2800" dirty="0">
                <a:solidFill>
                  <a:srgbClr val="004263"/>
                </a:solidFill>
                <a:latin typeface="DIN Alternate" panose="020B0500000000000000" pitchFamily="34" charset="77"/>
              </a:rPr>
              <a:t>partners</a:t>
            </a:r>
          </a:p>
        </p:txBody>
      </p:sp>
      <p:pic>
        <p:nvPicPr>
          <p:cNvPr id="14" name="Afbeelding 13" descr="Afbeelding met tafel&#10;&#10;Automatisch gegenereerde beschrijving">
            <a:extLst>
              <a:ext uri="{FF2B5EF4-FFF2-40B4-BE49-F238E27FC236}">
                <a16:creationId xmlns:a16="http://schemas.microsoft.com/office/drawing/2014/main" id="{299E9D2D-FC21-1B49-08B1-9CD9EE188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411" y="1181412"/>
            <a:ext cx="2826524" cy="1963641"/>
          </a:xfrm>
          <a:prstGeom prst="rect">
            <a:avLst/>
          </a:prstGeom>
        </p:spPr>
      </p:pic>
      <p:sp>
        <p:nvSpPr>
          <p:cNvPr id="6" name="Tekstvak 5">
            <a:extLst>
              <a:ext uri="{FF2B5EF4-FFF2-40B4-BE49-F238E27FC236}">
                <a16:creationId xmlns:a16="http://schemas.microsoft.com/office/drawing/2014/main" id="{F9020737-9D29-AB94-8D89-9BDA0DDDA93D}"/>
              </a:ext>
            </a:extLst>
          </p:cNvPr>
          <p:cNvSpPr txBox="1"/>
          <p:nvPr/>
        </p:nvSpPr>
        <p:spPr>
          <a:xfrm>
            <a:off x="613955" y="6305793"/>
            <a:ext cx="20095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96123A"/>
                </a:solidFill>
                <a:effectLst/>
                <a:uLnTx/>
                <a:uFillTx/>
                <a:latin typeface="DIN Alternate" panose="020B0500000000000000" pitchFamily="34" charset="77"/>
                <a:ea typeface="+mn-ea"/>
                <a:cs typeface="+mn-cs"/>
              </a:rPr>
              <a:t>CPZ regiotour 2024</a:t>
            </a:r>
          </a:p>
        </p:txBody>
      </p:sp>
    </p:spTree>
    <p:extLst>
      <p:ext uri="{BB962C8B-B14F-4D97-AF65-F5344CB8AC3E}">
        <p14:creationId xmlns:p14="http://schemas.microsoft.com/office/powerpoint/2010/main" val="274536656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piratiesessie CPZ  -  Alleen-lezen" id="{FA2CC076-D31A-8F4E-8F24-174FAAC08DEC}" vid="{3E3D7231-8F1F-C64E-B75F-ED317A4ED079}"/>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7187F271E6764BA7C3A6A48E0CBADB" ma:contentTypeVersion="35" ma:contentTypeDescription="Een nieuw document maken." ma:contentTypeScope="" ma:versionID="5a45db7a20a3bfd386bbeffbe9684c82">
  <xsd:schema xmlns:xsd="http://www.w3.org/2001/XMLSchema" xmlns:xs="http://www.w3.org/2001/XMLSchema" xmlns:p="http://schemas.microsoft.com/office/2006/metadata/properties" xmlns:ns2="ec9541f1-3b43-482c-a8de-1b403dece07c" xmlns:ns3="bf4a096b-ecb1-4e85-a1e0-80c521e034ab" xmlns:ns4="18bc3f94-dfc0-4b96-9f8a-0e5bbfb16367" targetNamespace="http://schemas.microsoft.com/office/2006/metadata/properties" ma:root="true" ma:fieldsID="197f057da2bd74d37fac2ca51dc33b96" ns2:_="" ns3:_="" ns4:_="">
    <xsd:import namespace="ec9541f1-3b43-482c-a8de-1b403dece07c"/>
    <xsd:import namespace="bf4a096b-ecb1-4e85-a1e0-80c521e034ab"/>
    <xsd:import namespace="18bc3f94-dfc0-4b96-9f8a-0e5bbfb16367"/>
    <xsd:element name="properties">
      <xsd:complexType>
        <xsd:sequence>
          <xsd:element name="documentManagement">
            <xsd:complexType>
              <xsd:all>
                <xsd:element ref="ns2: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lcf76f155ced4ddcb4097134ff3c332f" minOccurs="0"/>
                <xsd:element ref="ns2:TaxCatchAll"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9541f1-3b43-482c-a8de-1b403dece07c"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6" nillable="true" ma:displayName="Taxonomy Catch All Column" ma:hidden="true" ma:list="{1ba9669f-fda5-44cb-9829-f15bd6b779fc}" ma:internalName="TaxCatchAll" ma:showField="CatchAllData" ma:web="ec9541f1-3b43-482c-a8de-1b403dece07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4a096b-ecb1-4e85-a1e0-80c521e034ab" elementFormDefault="qualified">
    <xsd:import namespace="http://schemas.microsoft.com/office/2006/documentManagement/types"/>
    <xsd:import namespace="http://schemas.microsoft.com/office/infopath/2007/PartnerControls"/>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description="" ma:internalName="SharedWithDetails" ma:readOnly="true">
      <xsd:simpleType>
        <xsd:restriction base="dms:Note">
          <xsd:maxLength value="255"/>
        </xsd:restriction>
      </xsd:simpleType>
    </xsd:element>
    <xsd:element name="LastSharedByUser" ma:index="11" nillable="true" ma:displayName="Laatst gedeeld, per gebruiker" ma:description="" ma:internalName="LastSharedByUser" ma:readOnly="true">
      <xsd:simpleType>
        <xsd:restriction base="dms:Note">
          <xsd:maxLength value="255"/>
        </xsd:restriction>
      </xsd:simpleType>
    </xsd:element>
    <xsd:element name="LastSharedByTime" ma:index="12"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8bc3f94-dfc0-4b96-9f8a-0e5bbfb1636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Afbeeldingtags" ma:readOnly="false" ma:fieldId="{5cf76f15-5ced-4ddc-b409-7134ff3c332f}" ma:taxonomyMulti="true" ma:sspId="92248758-2269-4e27-a668-b0982aadaf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c9541f1-3b43-482c-a8de-1b403dece07c" xsi:nil="true"/>
    <lcf76f155ced4ddcb4097134ff3c332f xmlns="18bc3f94-dfc0-4b96-9f8a-0e5bbfb1636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45117A5-6827-4882-87A8-7AFC565C2F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9541f1-3b43-482c-a8de-1b403dece07c"/>
    <ds:schemaRef ds:uri="bf4a096b-ecb1-4e85-a1e0-80c521e034ab"/>
    <ds:schemaRef ds:uri="18bc3f94-dfc0-4b96-9f8a-0e5bbfb163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2F7681-0295-4A32-A25D-F2A2EC109D43}">
  <ds:schemaRefs>
    <ds:schemaRef ds:uri="http://schemas.microsoft.com/sharepoint/v3/contenttype/forms"/>
  </ds:schemaRefs>
</ds:datastoreItem>
</file>

<file path=customXml/itemProps3.xml><?xml version="1.0" encoding="utf-8"?>
<ds:datastoreItem xmlns:ds="http://schemas.openxmlformats.org/officeDocument/2006/customXml" ds:itemID="{C5668696-C5DC-443C-9EB3-CB8ADEDF5669}">
  <ds:schemaRefs>
    <ds:schemaRef ds:uri="http://schemas.openxmlformats.org/package/2006/metadata/core-properties"/>
    <ds:schemaRef ds:uri="http://purl.org/dc/elements/1.1/"/>
    <ds:schemaRef ds:uri="ec9541f1-3b43-482c-a8de-1b403dece07c"/>
    <ds:schemaRef ds:uri="http://schemas.microsoft.com/office/2006/documentManagement/types"/>
    <ds:schemaRef ds:uri="http://schemas.microsoft.com/office/infopath/2007/PartnerControls"/>
    <ds:schemaRef ds:uri="http://purl.org/dc/terms/"/>
    <ds:schemaRef ds:uri="bf4a096b-ecb1-4e85-a1e0-80c521e034ab"/>
    <ds:schemaRef ds:uri="18bc3f94-dfc0-4b96-9f8a-0e5bbfb16367"/>
    <ds:schemaRef ds:uri="http://schemas.microsoft.com/office/2006/metadata/properties"/>
    <ds:schemaRef ds:uri="http://www.w3.org/XML/1998/namespace"/>
    <ds:schemaRef ds:uri="http://purl.org/dc/dcmitype/"/>
  </ds:schemaRefs>
</ds:datastoreItem>
</file>

<file path=docMetadata/LabelInfo.xml><?xml version="1.0" encoding="utf-8"?>
<clbl:labelList xmlns:clbl="http://schemas.microsoft.com/office/2020/mipLabelMetadata">
  <clbl:label id="{910c787e-4fb6-4a2b-9563-777b5461517a}" enabled="0" method="" siteId="{910c787e-4fb6-4a2b-9563-777b5461517a}" removed="1"/>
</clbl:labelList>
</file>

<file path=docProps/app.xml><?xml version="1.0" encoding="utf-8"?>
<Properties xmlns="http://schemas.openxmlformats.org/officeDocument/2006/extended-properties" xmlns:vt="http://schemas.openxmlformats.org/officeDocument/2006/docPropsVTypes">
  <Template>Kantoorthema</Template>
  <TotalTime>4061</TotalTime>
  <Words>2126</Words>
  <Application>Microsoft Office PowerPoint</Application>
  <PresentationFormat>Breedbeeld</PresentationFormat>
  <Paragraphs>260</Paragraphs>
  <Slides>18</Slides>
  <Notes>17</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18</vt:i4>
      </vt:variant>
    </vt:vector>
  </HeadingPairs>
  <TitlesOfParts>
    <vt:vector size="25" baseType="lpstr">
      <vt:lpstr>Arial</vt:lpstr>
      <vt:lpstr>Bradley Hand</vt:lpstr>
      <vt:lpstr>Calibri</vt:lpstr>
      <vt:lpstr>DIN Alternate</vt:lpstr>
      <vt:lpstr>Segoe UI</vt:lpstr>
      <vt:lpstr>Kantoorthema</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Clasien van der Houwen</dc:creator>
  <cp:lastModifiedBy>Corinne Juch</cp:lastModifiedBy>
  <cp:revision>14</cp:revision>
  <cp:lastPrinted>2017-03-08T13:50:12Z</cp:lastPrinted>
  <dcterms:created xsi:type="dcterms:W3CDTF">2023-02-13T10:46:48Z</dcterms:created>
  <dcterms:modified xsi:type="dcterms:W3CDTF">2024-03-23T17:11:59Z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0x010100DB7187F271E6764BA7C3A6A48E0CBADB</vt:lpwstr>
  </property>
  <property fmtid="{D5CDD505-2E9C-101B-9397-08002B2CF9AE}" pid="3" name="MediaServiceImageTags">
    <vt:lpwstr/>
  </property>
</Properties>
</file>